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42"/>
  </p:notesMasterIdLst>
  <p:handoutMasterIdLst>
    <p:handoutMasterId r:id="rId43"/>
  </p:handoutMasterIdLst>
  <p:sldIdLst>
    <p:sldId id="316" r:id="rId2"/>
    <p:sldId id="317" r:id="rId3"/>
    <p:sldId id="360" r:id="rId4"/>
    <p:sldId id="321" r:id="rId5"/>
    <p:sldId id="320" r:id="rId6"/>
    <p:sldId id="381" r:id="rId7"/>
    <p:sldId id="384" r:id="rId8"/>
    <p:sldId id="362" r:id="rId9"/>
    <p:sldId id="369" r:id="rId10"/>
    <p:sldId id="385" r:id="rId11"/>
    <p:sldId id="391" r:id="rId12"/>
    <p:sldId id="364" r:id="rId13"/>
    <p:sldId id="399" r:id="rId14"/>
    <p:sldId id="395" r:id="rId15"/>
    <p:sldId id="338" r:id="rId16"/>
    <p:sldId id="368" r:id="rId17"/>
    <p:sldId id="383" r:id="rId18"/>
    <p:sldId id="343" r:id="rId19"/>
    <p:sldId id="387" r:id="rId20"/>
    <p:sldId id="396" r:id="rId21"/>
    <p:sldId id="365" r:id="rId22"/>
    <p:sldId id="392" r:id="rId23"/>
    <p:sldId id="345" r:id="rId24"/>
    <p:sldId id="341" r:id="rId25"/>
    <p:sldId id="367" r:id="rId26"/>
    <p:sldId id="344" r:id="rId27"/>
    <p:sldId id="401" r:id="rId28"/>
    <p:sldId id="376" r:id="rId29"/>
    <p:sldId id="372" r:id="rId30"/>
    <p:sldId id="371" r:id="rId31"/>
    <p:sldId id="373" r:id="rId32"/>
    <p:sldId id="378" r:id="rId33"/>
    <p:sldId id="393" r:id="rId34"/>
    <p:sldId id="394" r:id="rId35"/>
    <p:sldId id="356" r:id="rId36"/>
    <p:sldId id="357" r:id="rId37"/>
    <p:sldId id="400" r:id="rId38"/>
    <p:sldId id="382" r:id="rId39"/>
    <p:sldId id="397" r:id="rId40"/>
    <p:sldId id="359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390"/>
    <a:srgbClr val="0808C2"/>
    <a:srgbClr val="E87423"/>
    <a:srgbClr val="00B050"/>
    <a:srgbClr val="60C44C"/>
    <a:srgbClr val="003B64"/>
    <a:srgbClr val="3A8A40"/>
    <a:srgbClr val="48D44F"/>
    <a:srgbClr val="1DCD2E"/>
    <a:srgbClr val="6D6D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3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hilb\Dropbox\HKUST%20FT%20MBA\FinTech%20Club\ConsenSys%20MBA%20Venture%20Competition\Approvi%20Financial%20mode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Approvi System vs. Incumbent Expense Management Process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Flywheel!$E$9</c:f>
              <c:strCache>
                <c:ptCount val="1"/>
                <c:pt idx="0">
                  <c:v>Approvi</c:v>
                </c:pt>
              </c:strCache>
            </c:strRef>
          </c:tx>
          <c:spPr>
            <a:ln w="34925" cap="rnd">
              <a:solidFill>
                <a:srgbClr val="92D05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Flywheel!$D$10:$D$15</c:f>
              <c:strCache>
                <c:ptCount val="6"/>
                <c:pt idx="0">
                  <c:v>Trust </c:v>
                </c:pt>
                <c:pt idx="1">
                  <c:v>Autonomy</c:v>
                </c:pt>
                <c:pt idx="2">
                  <c:v>Experience</c:v>
                </c:pt>
                <c:pt idx="3">
                  <c:v>Speed</c:v>
                </c:pt>
                <c:pt idx="4">
                  <c:v>Transparency</c:v>
                </c:pt>
                <c:pt idx="5">
                  <c:v>Accountability</c:v>
                </c:pt>
              </c:strCache>
            </c:strRef>
          </c:cat>
          <c:val>
            <c:numRef>
              <c:f>Flywheel!$E$10:$E$15</c:f>
              <c:numCache>
                <c:formatCode>General</c:formatCode>
                <c:ptCount val="6"/>
                <c:pt idx="0">
                  <c:v>5</c:v>
                </c:pt>
                <c:pt idx="1">
                  <c:v>5</c:v>
                </c:pt>
                <c:pt idx="2">
                  <c:v>4</c:v>
                </c:pt>
                <c:pt idx="3">
                  <c:v>5</c:v>
                </c:pt>
                <c:pt idx="4">
                  <c:v>5</c:v>
                </c:pt>
                <c:pt idx="5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0A-4D27-96C6-AA3D248BA39E}"/>
            </c:ext>
          </c:extLst>
        </c:ser>
        <c:ser>
          <c:idx val="1"/>
          <c:order val="1"/>
          <c:tx>
            <c:strRef>
              <c:f>Flywheel!$F$9</c:f>
              <c:strCache>
                <c:ptCount val="1"/>
                <c:pt idx="0">
                  <c:v>Incumbent System</c:v>
                </c:pt>
              </c:strCache>
            </c:strRef>
          </c:tx>
          <c:spPr>
            <a:ln w="34925" cap="rnd">
              <a:solidFill>
                <a:schemeClr val="bg1">
                  <a:lumMod val="65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Flywheel!$D$10:$D$15</c:f>
              <c:strCache>
                <c:ptCount val="6"/>
                <c:pt idx="0">
                  <c:v>Trust </c:v>
                </c:pt>
                <c:pt idx="1">
                  <c:v>Autonomy</c:v>
                </c:pt>
                <c:pt idx="2">
                  <c:v>Experience</c:v>
                </c:pt>
                <c:pt idx="3">
                  <c:v>Speed</c:v>
                </c:pt>
                <c:pt idx="4">
                  <c:v>Transparency</c:v>
                </c:pt>
                <c:pt idx="5">
                  <c:v>Accountability</c:v>
                </c:pt>
              </c:strCache>
            </c:strRef>
          </c:cat>
          <c:val>
            <c:numRef>
              <c:f>Flywheel!$F$10:$F$15</c:f>
              <c:numCache>
                <c:formatCode>General</c:formatCode>
                <c:ptCount val="6"/>
                <c:pt idx="0">
                  <c:v>3</c:v>
                </c:pt>
                <c:pt idx="1">
                  <c:v>2</c:v>
                </c:pt>
                <c:pt idx="2">
                  <c:v>4</c:v>
                </c:pt>
                <c:pt idx="3">
                  <c:v>2</c:v>
                </c:pt>
                <c:pt idx="4">
                  <c:v>2</c:v>
                </c:pt>
                <c:pt idx="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30A-4D27-96C6-AA3D248BA3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4067096"/>
        <c:axId val="604075952"/>
      </c:radarChart>
      <c:catAx>
        <c:axId val="604067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4075952"/>
        <c:crosses val="autoZero"/>
        <c:auto val="1"/>
        <c:lblAlgn val="ctr"/>
        <c:lblOffset val="100"/>
        <c:noMultiLvlLbl val="0"/>
      </c:catAx>
      <c:valAx>
        <c:axId val="604075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4067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BA55AC-BED1-4961-8C81-69E352E3DE9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CBCB06-0997-49FE-A7C8-BB51E9BA580C}">
      <dgm:prSet phldrT="[Text]" custT="1"/>
      <dgm:spPr/>
      <dgm:t>
        <a:bodyPr/>
        <a:lstStyle/>
        <a:p>
          <a:r>
            <a:rPr lang="en-US" sz="900" b="1"/>
            <a:t>Reimbursing party </a:t>
          </a:r>
          <a:r>
            <a:rPr lang="en-US" sz="900"/>
            <a:t>defined by </a:t>
          </a:r>
          <a:r>
            <a:rPr lang="en-US" sz="900" b="1"/>
            <a:t>spender</a:t>
          </a:r>
          <a:r>
            <a:rPr lang="en-US" sz="900"/>
            <a:t> (who is reimbursing or paying)</a:t>
          </a:r>
        </a:p>
      </dgm:t>
    </dgm:pt>
    <dgm:pt modelId="{39FC2442-2DB9-4CC8-B312-DB0F79DFF9DF}" type="parTrans" cxnId="{B3FEFEC0-038B-420E-B2A1-18CE51BED1F0}">
      <dgm:prSet/>
      <dgm:spPr/>
      <dgm:t>
        <a:bodyPr/>
        <a:lstStyle/>
        <a:p>
          <a:endParaRPr lang="en-US"/>
        </a:p>
      </dgm:t>
    </dgm:pt>
    <dgm:pt modelId="{A0C2BD63-C427-4320-BCB7-FA3EEE14A6AE}" type="sibTrans" cxnId="{B3FEFEC0-038B-420E-B2A1-18CE51BED1F0}">
      <dgm:prSet/>
      <dgm:spPr/>
      <dgm:t>
        <a:bodyPr/>
        <a:lstStyle/>
        <a:p>
          <a:endParaRPr lang="en-US"/>
        </a:p>
      </dgm:t>
    </dgm:pt>
    <dgm:pt modelId="{6DEE3CB6-77DA-4F0A-9385-365815E9A3B2}">
      <dgm:prSet phldrT="[Text]" custT="1"/>
      <dgm:spPr/>
      <dgm:t>
        <a:bodyPr/>
        <a:lstStyle/>
        <a:p>
          <a:r>
            <a:rPr lang="en-US" sz="800"/>
            <a:t>Expense approved automatically and </a:t>
          </a:r>
          <a:r>
            <a:rPr lang="en-US" sz="800" b="0"/>
            <a:t>recorded on the </a:t>
          </a:r>
          <a:r>
            <a:rPr lang="en-US" sz="800" b="1"/>
            <a:t>blockchain </a:t>
          </a:r>
          <a:r>
            <a:rPr lang="en-US" sz="800"/>
            <a:t>if within preset guidelines and paid out from </a:t>
          </a:r>
          <a:r>
            <a:rPr lang="en-US" sz="800" b="1"/>
            <a:t>spending party </a:t>
          </a:r>
          <a:r>
            <a:rPr lang="en-US" sz="800"/>
            <a:t>via </a:t>
          </a:r>
          <a:r>
            <a:rPr lang="en-US" sz="800" b="1" err="1"/>
            <a:t>stablecoin</a:t>
          </a:r>
          <a:endParaRPr lang="en-US" sz="800" b="1"/>
        </a:p>
      </dgm:t>
    </dgm:pt>
    <dgm:pt modelId="{C46701D6-D514-41C3-8FB8-7985339CFEC5}" type="parTrans" cxnId="{185E8FC6-36F6-4AA4-A157-34B2F3518CEB}">
      <dgm:prSet/>
      <dgm:spPr/>
      <dgm:t>
        <a:bodyPr/>
        <a:lstStyle/>
        <a:p>
          <a:endParaRPr lang="en-US"/>
        </a:p>
      </dgm:t>
    </dgm:pt>
    <dgm:pt modelId="{7C424F56-6A3D-4AF2-901B-861D8755A965}" type="sibTrans" cxnId="{185E8FC6-36F6-4AA4-A157-34B2F3518CEB}">
      <dgm:prSet/>
      <dgm:spPr/>
      <dgm:t>
        <a:bodyPr/>
        <a:lstStyle/>
        <a:p>
          <a:endParaRPr lang="en-US"/>
        </a:p>
      </dgm:t>
    </dgm:pt>
    <dgm:pt modelId="{1F21566A-5F5A-489C-90E2-B26A05DD48CB}">
      <dgm:prSet phldrT="[Text]" custT="1"/>
      <dgm:spPr/>
      <dgm:t>
        <a:bodyPr/>
        <a:lstStyle/>
        <a:p>
          <a:r>
            <a:rPr lang="en-US" sz="800"/>
            <a:t>Expense reviewed by </a:t>
          </a:r>
          <a:r>
            <a:rPr lang="en-US" sz="800" b="1"/>
            <a:t>third parties </a:t>
          </a:r>
          <a:r>
            <a:rPr lang="en-US" sz="800"/>
            <a:t>for additional verification if required by preset guidelines</a:t>
          </a:r>
        </a:p>
      </dgm:t>
    </dgm:pt>
    <dgm:pt modelId="{F9F12C3D-97FA-409D-8639-7BEE8F7A77FB}" type="parTrans" cxnId="{646A3511-B20E-4FEA-937B-0EE9AF87F5E2}">
      <dgm:prSet/>
      <dgm:spPr/>
      <dgm:t>
        <a:bodyPr/>
        <a:lstStyle/>
        <a:p>
          <a:endParaRPr lang="en-US"/>
        </a:p>
      </dgm:t>
    </dgm:pt>
    <dgm:pt modelId="{CBA28C4A-30B3-4DDA-A2F7-880F7483606F}" type="sibTrans" cxnId="{646A3511-B20E-4FEA-937B-0EE9AF87F5E2}">
      <dgm:prSet/>
      <dgm:spPr/>
      <dgm:t>
        <a:bodyPr/>
        <a:lstStyle/>
        <a:p>
          <a:endParaRPr lang="en-US"/>
        </a:p>
      </dgm:t>
    </dgm:pt>
    <dgm:pt modelId="{0A4DA659-068F-4904-AE7C-9C30943144EE}">
      <dgm:prSet phldrT="[Text]" custT="1"/>
      <dgm:spPr/>
      <dgm:t>
        <a:bodyPr/>
        <a:lstStyle/>
        <a:p>
          <a:r>
            <a:rPr lang="en-US" sz="800"/>
            <a:t>Expense approved and </a:t>
          </a:r>
          <a:r>
            <a:rPr lang="en-US" sz="800" b="0"/>
            <a:t>recorded on the </a:t>
          </a:r>
          <a:r>
            <a:rPr lang="en-US" sz="800" b="1"/>
            <a:t>blockchain</a:t>
          </a:r>
          <a:r>
            <a:rPr lang="en-US" sz="800"/>
            <a:t>, with </a:t>
          </a:r>
          <a:r>
            <a:rPr lang="en-US" sz="800" b="0"/>
            <a:t>reimbursement</a:t>
          </a:r>
          <a:r>
            <a:rPr lang="en-US" sz="800"/>
            <a:t> from </a:t>
          </a:r>
          <a:r>
            <a:rPr lang="en-US" sz="800" b="1"/>
            <a:t>spending party </a:t>
          </a:r>
          <a:r>
            <a:rPr lang="en-US" sz="800"/>
            <a:t>taking place via </a:t>
          </a:r>
          <a:r>
            <a:rPr lang="en-US" sz="800" b="1" err="1"/>
            <a:t>stablecoin</a:t>
          </a:r>
          <a:endParaRPr lang="en-US" sz="800" b="1"/>
        </a:p>
      </dgm:t>
    </dgm:pt>
    <dgm:pt modelId="{4F1D0BD8-9E50-471B-A167-7F1D0C738845}" type="parTrans" cxnId="{F7D3617B-01EB-4EFF-854D-AD49D664D2B5}">
      <dgm:prSet/>
      <dgm:spPr/>
      <dgm:t>
        <a:bodyPr/>
        <a:lstStyle/>
        <a:p>
          <a:endParaRPr lang="en-US"/>
        </a:p>
      </dgm:t>
    </dgm:pt>
    <dgm:pt modelId="{13457B91-39F8-4D22-9929-B0176295867A}" type="sibTrans" cxnId="{F7D3617B-01EB-4EFF-854D-AD49D664D2B5}">
      <dgm:prSet/>
      <dgm:spPr/>
      <dgm:t>
        <a:bodyPr/>
        <a:lstStyle/>
        <a:p>
          <a:endParaRPr lang="en-US"/>
        </a:p>
      </dgm:t>
    </dgm:pt>
    <dgm:pt modelId="{09A84D35-12C4-44DF-B553-C7C276C1626F}">
      <dgm:prSet custT="1"/>
      <dgm:spPr/>
      <dgm:t>
        <a:bodyPr/>
        <a:lstStyle/>
        <a:p>
          <a:r>
            <a:rPr lang="en-US" sz="900"/>
            <a:t>Expense event initiated by </a:t>
          </a:r>
          <a:r>
            <a:rPr lang="en-US" sz="900" b="1"/>
            <a:t>spender</a:t>
          </a:r>
          <a:r>
            <a:rPr lang="en-US" sz="900" b="0"/>
            <a:t>, who gains or loses credibility based on the attestations or protests of parties involved</a:t>
          </a:r>
          <a:endParaRPr lang="en-US" sz="900" b="1"/>
        </a:p>
      </dgm:t>
    </dgm:pt>
    <dgm:pt modelId="{CB38745D-01A6-4B92-A36E-8F0F485B44DE}" type="parTrans" cxnId="{FC8932D1-7ED6-432C-8325-43D31B0EA51E}">
      <dgm:prSet/>
      <dgm:spPr/>
      <dgm:t>
        <a:bodyPr/>
        <a:lstStyle/>
        <a:p>
          <a:endParaRPr lang="en-US"/>
        </a:p>
      </dgm:t>
    </dgm:pt>
    <dgm:pt modelId="{BDCCAE96-5C78-4A1C-9DE5-B49F6A634D9C}" type="sibTrans" cxnId="{FC8932D1-7ED6-432C-8325-43D31B0EA51E}">
      <dgm:prSet/>
      <dgm:spPr/>
      <dgm:t>
        <a:bodyPr/>
        <a:lstStyle/>
        <a:p>
          <a:endParaRPr lang="en-US"/>
        </a:p>
      </dgm:t>
    </dgm:pt>
    <dgm:pt modelId="{ED0060A5-C2DD-4454-B028-1A348CC42314}" type="pres">
      <dgm:prSet presAssocID="{BFBA55AC-BED1-4961-8C81-69E352E3DE9A}" presName="Name0" presStyleCnt="0">
        <dgm:presLayoutVars>
          <dgm:dir/>
          <dgm:resizeHandles val="exact"/>
        </dgm:presLayoutVars>
      </dgm:prSet>
      <dgm:spPr/>
    </dgm:pt>
    <dgm:pt modelId="{A200AE89-3162-4B94-AD5B-B65022597BA8}" type="pres">
      <dgm:prSet presAssocID="{09A84D35-12C4-44DF-B553-C7C276C1626F}" presName="node" presStyleLbl="node1" presStyleIdx="0" presStyleCnt="5">
        <dgm:presLayoutVars>
          <dgm:bulletEnabled val="1"/>
        </dgm:presLayoutVars>
      </dgm:prSet>
      <dgm:spPr/>
    </dgm:pt>
    <dgm:pt modelId="{44BF5368-63CA-4174-A046-8E537C934170}" type="pres">
      <dgm:prSet presAssocID="{BDCCAE96-5C78-4A1C-9DE5-B49F6A634D9C}" presName="sibTrans" presStyleLbl="sibTrans2D1" presStyleIdx="0" presStyleCnt="4"/>
      <dgm:spPr/>
    </dgm:pt>
    <dgm:pt modelId="{76C8704B-59C3-45D8-B537-2B1872BC8058}" type="pres">
      <dgm:prSet presAssocID="{BDCCAE96-5C78-4A1C-9DE5-B49F6A634D9C}" presName="connectorText" presStyleLbl="sibTrans2D1" presStyleIdx="0" presStyleCnt="4"/>
      <dgm:spPr/>
    </dgm:pt>
    <dgm:pt modelId="{BBD27D7B-AE21-4B9B-8119-C217E654A79A}" type="pres">
      <dgm:prSet presAssocID="{15CBCB06-0997-49FE-A7C8-BB51E9BA580C}" presName="node" presStyleLbl="node1" presStyleIdx="1" presStyleCnt="5">
        <dgm:presLayoutVars>
          <dgm:bulletEnabled val="1"/>
        </dgm:presLayoutVars>
      </dgm:prSet>
      <dgm:spPr/>
    </dgm:pt>
    <dgm:pt modelId="{BD5414CA-9125-4581-BA67-47B00E757BB3}" type="pres">
      <dgm:prSet presAssocID="{A0C2BD63-C427-4320-BCB7-FA3EEE14A6AE}" presName="sibTrans" presStyleLbl="sibTrans2D1" presStyleIdx="1" presStyleCnt="4"/>
      <dgm:spPr/>
    </dgm:pt>
    <dgm:pt modelId="{63E2872F-184E-4815-B1C3-D2ED296AA1D7}" type="pres">
      <dgm:prSet presAssocID="{A0C2BD63-C427-4320-BCB7-FA3EEE14A6AE}" presName="connectorText" presStyleLbl="sibTrans2D1" presStyleIdx="1" presStyleCnt="4"/>
      <dgm:spPr/>
    </dgm:pt>
    <dgm:pt modelId="{E8062E44-C677-40AF-A84D-948A5E6F2123}" type="pres">
      <dgm:prSet presAssocID="{6DEE3CB6-77DA-4F0A-9385-365815E9A3B2}" presName="node" presStyleLbl="node1" presStyleIdx="2" presStyleCnt="5">
        <dgm:presLayoutVars>
          <dgm:bulletEnabled val="1"/>
        </dgm:presLayoutVars>
      </dgm:prSet>
      <dgm:spPr/>
    </dgm:pt>
    <dgm:pt modelId="{D0FAECA3-7BCD-486B-90BA-4528C5353524}" type="pres">
      <dgm:prSet presAssocID="{7C424F56-6A3D-4AF2-901B-861D8755A965}" presName="sibTrans" presStyleLbl="sibTrans2D1" presStyleIdx="2" presStyleCnt="4"/>
      <dgm:spPr/>
    </dgm:pt>
    <dgm:pt modelId="{7F4859EF-9A60-4AC2-B69D-201A1B67D15D}" type="pres">
      <dgm:prSet presAssocID="{7C424F56-6A3D-4AF2-901B-861D8755A965}" presName="connectorText" presStyleLbl="sibTrans2D1" presStyleIdx="2" presStyleCnt="4"/>
      <dgm:spPr/>
    </dgm:pt>
    <dgm:pt modelId="{208F9D0A-2F3C-4550-B6D1-93A5D3005CDC}" type="pres">
      <dgm:prSet presAssocID="{1F21566A-5F5A-489C-90E2-B26A05DD48CB}" presName="node" presStyleLbl="node1" presStyleIdx="3" presStyleCnt="5">
        <dgm:presLayoutVars>
          <dgm:bulletEnabled val="1"/>
        </dgm:presLayoutVars>
      </dgm:prSet>
      <dgm:spPr/>
    </dgm:pt>
    <dgm:pt modelId="{3E63BDD7-95C6-4E1F-869C-4A13341D174C}" type="pres">
      <dgm:prSet presAssocID="{CBA28C4A-30B3-4DDA-A2F7-880F7483606F}" presName="sibTrans" presStyleLbl="sibTrans2D1" presStyleIdx="3" presStyleCnt="4"/>
      <dgm:spPr/>
    </dgm:pt>
    <dgm:pt modelId="{5E9A3011-EEB6-4DDD-92BC-2FB50C50DDCF}" type="pres">
      <dgm:prSet presAssocID="{CBA28C4A-30B3-4DDA-A2F7-880F7483606F}" presName="connectorText" presStyleLbl="sibTrans2D1" presStyleIdx="3" presStyleCnt="4"/>
      <dgm:spPr/>
    </dgm:pt>
    <dgm:pt modelId="{2933CE46-976C-40AB-91A0-FB1DEAB35747}" type="pres">
      <dgm:prSet presAssocID="{0A4DA659-068F-4904-AE7C-9C30943144EE}" presName="node" presStyleLbl="node1" presStyleIdx="4" presStyleCnt="5">
        <dgm:presLayoutVars>
          <dgm:bulletEnabled val="1"/>
        </dgm:presLayoutVars>
      </dgm:prSet>
      <dgm:spPr/>
    </dgm:pt>
  </dgm:ptLst>
  <dgm:cxnLst>
    <dgm:cxn modelId="{64FA8D04-7CE0-4603-AFF4-CF99DE3DC467}" type="presOf" srcId="{15CBCB06-0997-49FE-A7C8-BB51E9BA580C}" destId="{BBD27D7B-AE21-4B9B-8119-C217E654A79A}" srcOrd="0" destOrd="0" presId="urn:microsoft.com/office/officeart/2005/8/layout/process1"/>
    <dgm:cxn modelId="{A7EAA607-C684-4CE1-874E-84F6B20B61B0}" type="presOf" srcId="{A0C2BD63-C427-4320-BCB7-FA3EEE14A6AE}" destId="{BD5414CA-9125-4581-BA67-47B00E757BB3}" srcOrd="0" destOrd="0" presId="urn:microsoft.com/office/officeart/2005/8/layout/process1"/>
    <dgm:cxn modelId="{646A3511-B20E-4FEA-937B-0EE9AF87F5E2}" srcId="{BFBA55AC-BED1-4961-8C81-69E352E3DE9A}" destId="{1F21566A-5F5A-489C-90E2-B26A05DD48CB}" srcOrd="3" destOrd="0" parTransId="{F9F12C3D-97FA-409D-8639-7BEE8F7A77FB}" sibTransId="{CBA28C4A-30B3-4DDA-A2F7-880F7483606F}"/>
    <dgm:cxn modelId="{42A0DF2A-91C1-40F1-9279-9051456C6568}" type="presOf" srcId="{A0C2BD63-C427-4320-BCB7-FA3EEE14A6AE}" destId="{63E2872F-184E-4815-B1C3-D2ED296AA1D7}" srcOrd="1" destOrd="0" presId="urn:microsoft.com/office/officeart/2005/8/layout/process1"/>
    <dgm:cxn modelId="{D25DB937-D32D-47CB-874E-CD855CC1B64B}" type="presOf" srcId="{BDCCAE96-5C78-4A1C-9DE5-B49F6A634D9C}" destId="{76C8704B-59C3-45D8-B537-2B1872BC8058}" srcOrd="1" destOrd="0" presId="urn:microsoft.com/office/officeart/2005/8/layout/process1"/>
    <dgm:cxn modelId="{716E9876-652F-4D42-82D1-FCBD0E4FE722}" type="presOf" srcId="{CBA28C4A-30B3-4DDA-A2F7-880F7483606F}" destId="{5E9A3011-EEB6-4DDD-92BC-2FB50C50DDCF}" srcOrd="1" destOrd="0" presId="urn:microsoft.com/office/officeart/2005/8/layout/process1"/>
    <dgm:cxn modelId="{B788A858-1B83-43B0-9528-E4E1E0FC357F}" type="presOf" srcId="{7C424F56-6A3D-4AF2-901B-861D8755A965}" destId="{7F4859EF-9A60-4AC2-B69D-201A1B67D15D}" srcOrd="1" destOrd="0" presId="urn:microsoft.com/office/officeart/2005/8/layout/process1"/>
    <dgm:cxn modelId="{F7D3617B-01EB-4EFF-854D-AD49D664D2B5}" srcId="{BFBA55AC-BED1-4961-8C81-69E352E3DE9A}" destId="{0A4DA659-068F-4904-AE7C-9C30943144EE}" srcOrd="4" destOrd="0" parTransId="{4F1D0BD8-9E50-471B-A167-7F1D0C738845}" sibTransId="{13457B91-39F8-4D22-9929-B0176295867A}"/>
    <dgm:cxn modelId="{49C51888-7C1F-487E-A65D-65A7C1515FFD}" type="presOf" srcId="{0A4DA659-068F-4904-AE7C-9C30943144EE}" destId="{2933CE46-976C-40AB-91A0-FB1DEAB35747}" srcOrd="0" destOrd="0" presId="urn:microsoft.com/office/officeart/2005/8/layout/process1"/>
    <dgm:cxn modelId="{F275CBA0-842F-4D99-BC4C-01A10D824654}" type="presOf" srcId="{1F21566A-5F5A-489C-90E2-B26A05DD48CB}" destId="{208F9D0A-2F3C-4550-B6D1-93A5D3005CDC}" srcOrd="0" destOrd="0" presId="urn:microsoft.com/office/officeart/2005/8/layout/process1"/>
    <dgm:cxn modelId="{C6AB81B6-F2BC-442A-A1D7-34B4591D8316}" type="presOf" srcId="{CBA28C4A-30B3-4DDA-A2F7-880F7483606F}" destId="{3E63BDD7-95C6-4E1F-869C-4A13341D174C}" srcOrd="0" destOrd="0" presId="urn:microsoft.com/office/officeart/2005/8/layout/process1"/>
    <dgm:cxn modelId="{5B8581BE-693D-4BE8-9AB9-043AF9899572}" type="presOf" srcId="{09A84D35-12C4-44DF-B553-C7C276C1626F}" destId="{A200AE89-3162-4B94-AD5B-B65022597BA8}" srcOrd="0" destOrd="0" presId="urn:microsoft.com/office/officeart/2005/8/layout/process1"/>
    <dgm:cxn modelId="{B3FEFEC0-038B-420E-B2A1-18CE51BED1F0}" srcId="{BFBA55AC-BED1-4961-8C81-69E352E3DE9A}" destId="{15CBCB06-0997-49FE-A7C8-BB51E9BA580C}" srcOrd="1" destOrd="0" parTransId="{39FC2442-2DB9-4CC8-B312-DB0F79DFF9DF}" sibTransId="{A0C2BD63-C427-4320-BCB7-FA3EEE14A6AE}"/>
    <dgm:cxn modelId="{185E8FC6-36F6-4AA4-A157-34B2F3518CEB}" srcId="{BFBA55AC-BED1-4961-8C81-69E352E3DE9A}" destId="{6DEE3CB6-77DA-4F0A-9385-365815E9A3B2}" srcOrd="2" destOrd="0" parTransId="{C46701D6-D514-41C3-8FB8-7985339CFEC5}" sibTransId="{7C424F56-6A3D-4AF2-901B-861D8755A965}"/>
    <dgm:cxn modelId="{539F60D0-B3E3-45E2-8E1A-0A2B19E89588}" type="presOf" srcId="{BFBA55AC-BED1-4961-8C81-69E352E3DE9A}" destId="{ED0060A5-C2DD-4454-B028-1A348CC42314}" srcOrd="0" destOrd="0" presId="urn:microsoft.com/office/officeart/2005/8/layout/process1"/>
    <dgm:cxn modelId="{FC8932D1-7ED6-432C-8325-43D31B0EA51E}" srcId="{BFBA55AC-BED1-4961-8C81-69E352E3DE9A}" destId="{09A84D35-12C4-44DF-B553-C7C276C1626F}" srcOrd="0" destOrd="0" parTransId="{CB38745D-01A6-4B92-A36E-8F0F485B44DE}" sibTransId="{BDCCAE96-5C78-4A1C-9DE5-B49F6A634D9C}"/>
    <dgm:cxn modelId="{182389D2-257E-4293-B60D-B293BB98DD07}" type="presOf" srcId="{7C424F56-6A3D-4AF2-901B-861D8755A965}" destId="{D0FAECA3-7BCD-486B-90BA-4528C5353524}" srcOrd="0" destOrd="0" presId="urn:microsoft.com/office/officeart/2005/8/layout/process1"/>
    <dgm:cxn modelId="{26B8B0DC-F441-4260-B456-46B45ADFFCC0}" type="presOf" srcId="{6DEE3CB6-77DA-4F0A-9385-365815E9A3B2}" destId="{E8062E44-C677-40AF-A84D-948A5E6F2123}" srcOrd="0" destOrd="0" presId="urn:microsoft.com/office/officeart/2005/8/layout/process1"/>
    <dgm:cxn modelId="{034E2BFF-94CB-482E-9BC1-CFE49E5ACD6A}" type="presOf" srcId="{BDCCAE96-5C78-4A1C-9DE5-B49F6A634D9C}" destId="{44BF5368-63CA-4174-A046-8E537C934170}" srcOrd="0" destOrd="0" presId="urn:microsoft.com/office/officeart/2005/8/layout/process1"/>
    <dgm:cxn modelId="{E8472884-15D7-4C55-95A4-F0B20E2F3C74}" type="presParOf" srcId="{ED0060A5-C2DD-4454-B028-1A348CC42314}" destId="{A200AE89-3162-4B94-AD5B-B65022597BA8}" srcOrd="0" destOrd="0" presId="urn:microsoft.com/office/officeart/2005/8/layout/process1"/>
    <dgm:cxn modelId="{EA915FFF-E9EA-4AE4-97A4-C680AD5A5134}" type="presParOf" srcId="{ED0060A5-C2DD-4454-B028-1A348CC42314}" destId="{44BF5368-63CA-4174-A046-8E537C934170}" srcOrd="1" destOrd="0" presId="urn:microsoft.com/office/officeart/2005/8/layout/process1"/>
    <dgm:cxn modelId="{B7A2C198-5F39-4CBB-A8E9-7CC751C263C7}" type="presParOf" srcId="{44BF5368-63CA-4174-A046-8E537C934170}" destId="{76C8704B-59C3-45D8-B537-2B1872BC8058}" srcOrd="0" destOrd="0" presId="urn:microsoft.com/office/officeart/2005/8/layout/process1"/>
    <dgm:cxn modelId="{5F48DE8E-1C39-42B1-B4F1-88160085FE96}" type="presParOf" srcId="{ED0060A5-C2DD-4454-B028-1A348CC42314}" destId="{BBD27D7B-AE21-4B9B-8119-C217E654A79A}" srcOrd="2" destOrd="0" presId="urn:microsoft.com/office/officeart/2005/8/layout/process1"/>
    <dgm:cxn modelId="{F2FBFD68-BECC-48BB-9982-B7403074A789}" type="presParOf" srcId="{ED0060A5-C2DD-4454-B028-1A348CC42314}" destId="{BD5414CA-9125-4581-BA67-47B00E757BB3}" srcOrd="3" destOrd="0" presId="urn:microsoft.com/office/officeart/2005/8/layout/process1"/>
    <dgm:cxn modelId="{73F6F98C-2813-400B-86DA-E17F3745D9AA}" type="presParOf" srcId="{BD5414CA-9125-4581-BA67-47B00E757BB3}" destId="{63E2872F-184E-4815-B1C3-D2ED296AA1D7}" srcOrd="0" destOrd="0" presId="urn:microsoft.com/office/officeart/2005/8/layout/process1"/>
    <dgm:cxn modelId="{45502EC2-D05D-4FC1-910D-C504B59413CA}" type="presParOf" srcId="{ED0060A5-C2DD-4454-B028-1A348CC42314}" destId="{E8062E44-C677-40AF-A84D-948A5E6F2123}" srcOrd="4" destOrd="0" presId="urn:microsoft.com/office/officeart/2005/8/layout/process1"/>
    <dgm:cxn modelId="{016E7AAF-4C37-42DC-AF56-60D8EFDE58AC}" type="presParOf" srcId="{ED0060A5-C2DD-4454-B028-1A348CC42314}" destId="{D0FAECA3-7BCD-486B-90BA-4528C5353524}" srcOrd="5" destOrd="0" presId="urn:microsoft.com/office/officeart/2005/8/layout/process1"/>
    <dgm:cxn modelId="{0F25E503-228B-48D9-A298-8E2A2E368DF1}" type="presParOf" srcId="{D0FAECA3-7BCD-486B-90BA-4528C5353524}" destId="{7F4859EF-9A60-4AC2-B69D-201A1B67D15D}" srcOrd="0" destOrd="0" presId="urn:microsoft.com/office/officeart/2005/8/layout/process1"/>
    <dgm:cxn modelId="{4E815DA1-2AB9-431D-8F90-8441F2BBEDE6}" type="presParOf" srcId="{ED0060A5-C2DD-4454-B028-1A348CC42314}" destId="{208F9D0A-2F3C-4550-B6D1-93A5D3005CDC}" srcOrd="6" destOrd="0" presId="urn:microsoft.com/office/officeart/2005/8/layout/process1"/>
    <dgm:cxn modelId="{8BD3B8E9-27BC-402E-A6C5-DFF29F639989}" type="presParOf" srcId="{ED0060A5-C2DD-4454-B028-1A348CC42314}" destId="{3E63BDD7-95C6-4E1F-869C-4A13341D174C}" srcOrd="7" destOrd="0" presId="urn:microsoft.com/office/officeart/2005/8/layout/process1"/>
    <dgm:cxn modelId="{981C21D8-4B45-4C9E-B8E7-A7E2F8A0A784}" type="presParOf" srcId="{3E63BDD7-95C6-4E1F-869C-4A13341D174C}" destId="{5E9A3011-EEB6-4DDD-92BC-2FB50C50DDCF}" srcOrd="0" destOrd="0" presId="urn:microsoft.com/office/officeart/2005/8/layout/process1"/>
    <dgm:cxn modelId="{45A49206-7D10-48E7-B506-EFC186A56ECB}" type="presParOf" srcId="{ED0060A5-C2DD-4454-B028-1A348CC42314}" destId="{2933CE46-976C-40AB-91A0-FB1DEAB35747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0AE89-3162-4B94-AD5B-B65022597BA8}">
      <dsp:nvSpPr>
        <dsp:cNvPr id="0" name=""/>
        <dsp:cNvSpPr/>
      </dsp:nvSpPr>
      <dsp:spPr>
        <a:xfrm>
          <a:off x="3227" y="352348"/>
          <a:ext cx="1000590" cy="12757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Expense event initiated by </a:t>
          </a:r>
          <a:r>
            <a:rPr lang="en-US" sz="900" b="1" kern="1200"/>
            <a:t>spender</a:t>
          </a:r>
          <a:r>
            <a:rPr lang="en-US" sz="900" b="0" kern="1200"/>
            <a:t>, who gains or loses credibility based on the attestations or protests of parties involved</a:t>
          </a:r>
          <a:endParaRPr lang="en-US" sz="900" b="1" kern="1200"/>
        </a:p>
      </dsp:txBody>
      <dsp:txXfrm>
        <a:off x="32533" y="381654"/>
        <a:ext cx="941978" cy="1217140"/>
      </dsp:txXfrm>
    </dsp:sp>
    <dsp:sp modelId="{44BF5368-63CA-4174-A046-8E537C934170}">
      <dsp:nvSpPr>
        <dsp:cNvPr id="0" name=""/>
        <dsp:cNvSpPr/>
      </dsp:nvSpPr>
      <dsp:spPr>
        <a:xfrm>
          <a:off x="1103876" y="866151"/>
          <a:ext cx="212125" cy="2481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103876" y="915780"/>
        <a:ext cx="148488" cy="148888"/>
      </dsp:txXfrm>
    </dsp:sp>
    <dsp:sp modelId="{BBD27D7B-AE21-4B9B-8119-C217E654A79A}">
      <dsp:nvSpPr>
        <dsp:cNvPr id="0" name=""/>
        <dsp:cNvSpPr/>
      </dsp:nvSpPr>
      <dsp:spPr>
        <a:xfrm>
          <a:off x="1404053" y="352348"/>
          <a:ext cx="1000590" cy="12757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/>
            <a:t>Reimbursing party </a:t>
          </a:r>
          <a:r>
            <a:rPr lang="en-US" sz="900" kern="1200"/>
            <a:t>defined by </a:t>
          </a:r>
          <a:r>
            <a:rPr lang="en-US" sz="900" b="1" kern="1200"/>
            <a:t>spender</a:t>
          </a:r>
          <a:r>
            <a:rPr lang="en-US" sz="900" kern="1200"/>
            <a:t> (who is reimbursing or paying)</a:t>
          </a:r>
        </a:p>
      </dsp:txBody>
      <dsp:txXfrm>
        <a:off x="1433359" y="381654"/>
        <a:ext cx="941978" cy="1217140"/>
      </dsp:txXfrm>
    </dsp:sp>
    <dsp:sp modelId="{BD5414CA-9125-4581-BA67-47B00E757BB3}">
      <dsp:nvSpPr>
        <dsp:cNvPr id="0" name=""/>
        <dsp:cNvSpPr/>
      </dsp:nvSpPr>
      <dsp:spPr>
        <a:xfrm>
          <a:off x="2504702" y="866151"/>
          <a:ext cx="212125" cy="2481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2504702" y="915780"/>
        <a:ext cx="148488" cy="148888"/>
      </dsp:txXfrm>
    </dsp:sp>
    <dsp:sp modelId="{E8062E44-C677-40AF-A84D-948A5E6F2123}">
      <dsp:nvSpPr>
        <dsp:cNvPr id="0" name=""/>
        <dsp:cNvSpPr/>
      </dsp:nvSpPr>
      <dsp:spPr>
        <a:xfrm>
          <a:off x="2804879" y="352348"/>
          <a:ext cx="1000590" cy="12757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Expense approved automatically and </a:t>
          </a:r>
          <a:r>
            <a:rPr lang="en-US" sz="800" b="0" kern="1200"/>
            <a:t>recorded on the </a:t>
          </a:r>
          <a:r>
            <a:rPr lang="en-US" sz="800" b="1" kern="1200"/>
            <a:t>blockchain </a:t>
          </a:r>
          <a:r>
            <a:rPr lang="en-US" sz="800" kern="1200"/>
            <a:t>if within preset guidelines and paid out from </a:t>
          </a:r>
          <a:r>
            <a:rPr lang="en-US" sz="800" b="1" kern="1200"/>
            <a:t>spending party </a:t>
          </a:r>
          <a:r>
            <a:rPr lang="en-US" sz="800" kern="1200"/>
            <a:t>via </a:t>
          </a:r>
          <a:r>
            <a:rPr lang="en-US" sz="800" b="1" kern="1200" err="1"/>
            <a:t>stablecoin</a:t>
          </a:r>
          <a:endParaRPr lang="en-US" sz="800" b="1" kern="1200"/>
        </a:p>
      </dsp:txBody>
      <dsp:txXfrm>
        <a:off x="2834185" y="381654"/>
        <a:ext cx="941978" cy="1217140"/>
      </dsp:txXfrm>
    </dsp:sp>
    <dsp:sp modelId="{D0FAECA3-7BCD-486B-90BA-4528C5353524}">
      <dsp:nvSpPr>
        <dsp:cNvPr id="0" name=""/>
        <dsp:cNvSpPr/>
      </dsp:nvSpPr>
      <dsp:spPr>
        <a:xfrm>
          <a:off x="3905529" y="866151"/>
          <a:ext cx="212125" cy="2481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905529" y="915780"/>
        <a:ext cx="148488" cy="148888"/>
      </dsp:txXfrm>
    </dsp:sp>
    <dsp:sp modelId="{208F9D0A-2F3C-4550-B6D1-93A5D3005CDC}">
      <dsp:nvSpPr>
        <dsp:cNvPr id="0" name=""/>
        <dsp:cNvSpPr/>
      </dsp:nvSpPr>
      <dsp:spPr>
        <a:xfrm>
          <a:off x="4205706" y="352348"/>
          <a:ext cx="1000590" cy="12757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Expense reviewed by </a:t>
          </a:r>
          <a:r>
            <a:rPr lang="en-US" sz="800" b="1" kern="1200"/>
            <a:t>third parties </a:t>
          </a:r>
          <a:r>
            <a:rPr lang="en-US" sz="800" kern="1200"/>
            <a:t>for additional verification if required by preset guidelines</a:t>
          </a:r>
        </a:p>
      </dsp:txBody>
      <dsp:txXfrm>
        <a:off x="4235012" y="381654"/>
        <a:ext cx="941978" cy="1217140"/>
      </dsp:txXfrm>
    </dsp:sp>
    <dsp:sp modelId="{3E63BDD7-95C6-4E1F-869C-4A13341D174C}">
      <dsp:nvSpPr>
        <dsp:cNvPr id="0" name=""/>
        <dsp:cNvSpPr/>
      </dsp:nvSpPr>
      <dsp:spPr>
        <a:xfrm>
          <a:off x="5306355" y="866151"/>
          <a:ext cx="212125" cy="2481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306355" y="915780"/>
        <a:ext cx="148488" cy="148888"/>
      </dsp:txXfrm>
    </dsp:sp>
    <dsp:sp modelId="{2933CE46-976C-40AB-91A0-FB1DEAB35747}">
      <dsp:nvSpPr>
        <dsp:cNvPr id="0" name=""/>
        <dsp:cNvSpPr/>
      </dsp:nvSpPr>
      <dsp:spPr>
        <a:xfrm>
          <a:off x="5606532" y="352348"/>
          <a:ext cx="1000590" cy="12757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Expense approved and </a:t>
          </a:r>
          <a:r>
            <a:rPr lang="en-US" sz="800" b="0" kern="1200"/>
            <a:t>recorded on the </a:t>
          </a:r>
          <a:r>
            <a:rPr lang="en-US" sz="800" b="1" kern="1200"/>
            <a:t>blockchain</a:t>
          </a:r>
          <a:r>
            <a:rPr lang="en-US" sz="800" kern="1200"/>
            <a:t>, with </a:t>
          </a:r>
          <a:r>
            <a:rPr lang="en-US" sz="800" b="0" kern="1200"/>
            <a:t>reimbursement</a:t>
          </a:r>
          <a:r>
            <a:rPr lang="en-US" sz="800" kern="1200"/>
            <a:t> from </a:t>
          </a:r>
          <a:r>
            <a:rPr lang="en-US" sz="800" b="1" kern="1200"/>
            <a:t>spending party </a:t>
          </a:r>
          <a:r>
            <a:rPr lang="en-US" sz="800" kern="1200"/>
            <a:t>taking place via </a:t>
          </a:r>
          <a:r>
            <a:rPr lang="en-US" sz="800" b="1" kern="1200" err="1"/>
            <a:t>stablecoin</a:t>
          </a:r>
          <a:endParaRPr lang="en-US" sz="800" b="1" kern="1200"/>
        </a:p>
      </dsp:txBody>
      <dsp:txXfrm>
        <a:off x="5635838" y="381654"/>
        <a:ext cx="941978" cy="12171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2A4920-6628-4F8D-BA5A-4059D1A96CA5}" type="datetimeFigureOut">
              <a:rPr lang="en-GB" smtClean="0"/>
              <a:t>03/09/2019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BCDE86-F2B2-44F1-89FF-46CC3C8A50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56673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EE77BA-4DA2-734A-BA1B-323B9A4D80E0}" type="datetimeFigureOut">
              <a:rPr lang="en-US" smtClean="0"/>
              <a:t>9/3/2019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6EC2D-6A07-3943-BCE7-5F773BE5E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631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33780" y="4325737"/>
            <a:ext cx="5124443" cy="999487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842620" y="2243760"/>
            <a:ext cx="2506760" cy="9144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Insert logo</a:t>
            </a:r>
          </a:p>
        </p:txBody>
      </p:sp>
    </p:spTree>
    <p:extLst>
      <p:ext uri="{BB962C8B-B14F-4D97-AF65-F5344CB8AC3E}">
        <p14:creationId xmlns:p14="http://schemas.microsoft.com/office/powerpoint/2010/main" val="2984531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361872"/>
            <a:ext cx="11340000" cy="475812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CAEE417-E275-F042-BEB6-B71E482A0FA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A6F137-5592-4719-B358-2A9321B1C38B}"/>
              </a:ext>
            </a:extLst>
          </p:cNvPr>
          <p:cNvSpPr/>
          <p:nvPr/>
        </p:nvSpPr>
        <p:spPr>
          <a:xfrm>
            <a:off x="432001" y="432000"/>
            <a:ext cx="84835" cy="6957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350"/>
          </a:p>
        </p:txBody>
      </p:sp>
    </p:spTree>
    <p:extLst>
      <p:ext uri="{BB962C8B-B14F-4D97-AF65-F5344CB8AC3E}">
        <p14:creationId xmlns:p14="http://schemas.microsoft.com/office/powerpoint/2010/main" val="1582227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361872"/>
            <a:ext cx="5472000" cy="475812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CAEE417-E275-F042-BEB6-B71E482A0FA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3150A03-DB2C-4750-B1AC-5ADFB3062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048933-130F-4EB2-BCAB-6B5E32460FCF}"/>
              </a:ext>
            </a:extLst>
          </p:cNvPr>
          <p:cNvSpPr/>
          <p:nvPr/>
        </p:nvSpPr>
        <p:spPr>
          <a:xfrm>
            <a:off x="432001" y="432000"/>
            <a:ext cx="84835" cy="695740"/>
          </a:xfrm>
          <a:prstGeom prst="rect">
            <a:avLst/>
          </a:prstGeom>
          <a:solidFill>
            <a:schemeClr val="accent6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35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B0E06C5-6595-4713-9B55-27F31257E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361873"/>
            <a:ext cx="5599799" cy="47581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09656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656000"/>
            <a:ext cx="3600000" cy="4464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49" y="1656000"/>
            <a:ext cx="3600451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49" y="1656000"/>
            <a:ext cx="3600451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CAEE417-E275-F042-BEB6-B71E482A0FA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F2CFF35-351B-467F-BD62-64A826D39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649594-5188-4CA5-B404-7257EDBE7950}"/>
              </a:ext>
            </a:extLst>
          </p:cNvPr>
          <p:cNvSpPr/>
          <p:nvPr/>
        </p:nvSpPr>
        <p:spPr>
          <a:xfrm>
            <a:off x="432001" y="432000"/>
            <a:ext cx="84835" cy="6957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35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72D4787-1516-4E1F-98A6-5C9701F633C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260000"/>
            <a:ext cx="11339513" cy="252000"/>
          </a:xfrm>
        </p:spPr>
        <p:txBody>
          <a:bodyPr/>
          <a:lstStyle>
            <a:lvl1pPr marL="0" indent="0">
              <a:buNone/>
              <a:defRPr/>
            </a:lvl1pPr>
            <a:lvl2pPr marL="200025" indent="0">
              <a:buNone/>
              <a:defRPr/>
            </a:lvl2pPr>
            <a:lvl3pPr marL="407194" indent="0">
              <a:buNone/>
              <a:defRPr/>
            </a:lvl3pPr>
            <a:lvl4pPr marL="607219" indent="0">
              <a:buNone/>
              <a:defRPr/>
            </a:lvl4pPr>
            <a:lvl5pPr marL="807244" indent="0">
              <a:buNone/>
              <a:defRPr/>
            </a:lvl5pPr>
          </a:lstStyle>
          <a:p>
            <a:pPr lvl="0"/>
            <a:r>
              <a:rPr lang="en-US"/>
              <a:t>Subtitle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25193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656000"/>
            <a:ext cx="2160000" cy="4464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3" y="1656000"/>
            <a:ext cx="2160588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3" y="1656000"/>
            <a:ext cx="2160588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3" y="1656000"/>
            <a:ext cx="2160588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3" y="1656000"/>
            <a:ext cx="2160588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CAEE417-E275-F042-BEB6-B71E482A0FA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CDDD99B-E72A-42C6-9197-207284228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676DAB-A125-472A-B76E-CBBFF35F21C6}"/>
              </a:ext>
            </a:extLst>
          </p:cNvPr>
          <p:cNvSpPr/>
          <p:nvPr/>
        </p:nvSpPr>
        <p:spPr>
          <a:xfrm>
            <a:off x="432001" y="432000"/>
            <a:ext cx="84835" cy="6957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35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B057B9D1-A6AC-402A-8902-8B3ED5C49F3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260000"/>
            <a:ext cx="11339513" cy="252000"/>
          </a:xfrm>
        </p:spPr>
        <p:txBody>
          <a:bodyPr/>
          <a:lstStyle>
            <a:lvl1pPr marL="0" indent="0">
              <a:buNone/>
              <a:defRPr/>
            </a:lvl1pPr>
            <a:lvl2pPr marL="200025" indent="0">
              <a:buNone/>
              <a:defRPr/>
            </a:lvl2pPr>
            <a:lvl3pPr marL="407194" indent="0">
              <a:buNone/>
              <a:defRPr/>
            </a:lvl3pPr>
            <a:lvl4pPr marL="607219" indent="0">
              <a:buNone/>
              <a:defRPr/>
            </a:lvl4pPr>
            <a:lvl5pPr marL="807244" indent="0">
              <a:buNone/>
              <a:defRPr/>
            </a:lvl5pPr>
          </a:lstStyle>
          <a:p>
            <a:pPr lvl="0"/>
            <a:r>
              <a:rPr lang="en-US"/>
              <a:t>Subtitle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71415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/>
              <a:t>Click to edit page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CAEE417-E275-F042-BEB6-B71E482A0FA8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288DC2-3F42-4428-976F-12A01EDDCF71}"/>
              </a:ext>
            </a:extLst>
          </p:cNvPr>
          <p:cNvSpPr/>
          <p:nvPr/>
        </p:nvSpPr>
        <p:spPr>
          <a:xfrm>
            <a:off x="432001" y="432000"/>
            <a:ext cx="84835" cy="6957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350"/>
          </a:p>
        </p:txBody>
      </p:sp>
    </p:spTree>
    <p:extLst>
      <p:ext uri="{BB962C8B-B14F-4D97-AF65-F5344CB8AC3E}">
        <p14:creationId xmlns:p14="http://schemas.microsoft.com/office/powerpoint/2010/main" val="5577012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88685-006A-43C3-A850-F409CF02F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CAEE417-E275-F042-BEB6-B71E482A0FA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41AF21-4CD0-41EE-9AFD-29DF648CB610}"/>
              </a:ext>
            </a:extLst>
          </p:cNvPr>
          <p:cNvSpPr/>
          <p:nvPr/>
        </p:nvSpPr>
        <p:spPr>
          <a:xfrm>
            <a:off x="1" y="432000"/>
            <a:ext cx="84835" cy="6957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350"/>
          </a:p>
        </p:txBody>
      </p:sp>
    </p:spTree>
    <p:extLst>
      <p:ext uri="{BB962C8B-B14F-4D97-AF65-F5344CB8AC3E}">
        <p14:creationId xmlns:p14="http://schemas.microsoft.com/office/powerpoint/2010/main" val="4033012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9645" y="4834785"/>
            <a:ext cx="5124443" cy="999487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73536F5-4F68-C04B-8407-B4D1D8754F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5F7E2-FDD3-5E4D-B70D-1FDABA0CDE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CAEE417-E275-F042-BEB6-B71E482A0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90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06E6D59-AED3-4F27-80B9-CFDCD8D01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600" y="0"/>
            <a:ext cx="5105400" cy="6858000"/>
          </a:xfrm>
          <a:solidFill>
            <a:schemeClr val="bg1">
              <a:lumMod val="95000"/>
              <a:alpha val="50000"/>
            </a:schemeClr>
          </a:solidFill>
        </p:spPr>
        <p:txBody>
          <a:bodyPr vert="horz" lIns="720000" tIns="0" rIns="108000" bIns="2160000" rtlCol="0" anchor="b">
            <a:noAutofit/>
          </a:bodyPr>
          <a:lstStyle>
            <a:lvl1pPr>
              <a:defRPr lang="en-ZA" sz="3750" b="0"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750"/>
              </a:spcBef>
              <a:buClr>
                <a:schemeClr val="accent1"/>
              </a:buClr>
              <a:buFont typeface="Corbel" panose="020B0503020204020204" pitchFamily="34" charset="0"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E5A980-FABB-4492-BC75-FA1774A367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58676-E85F-4F30-B1F4-2521D40973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AEE417-E275-F042-BEB6-B71E482A0FA8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36403" y="4834785"/>
            <a:ext cx="3638852" cy="999487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67666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D68BF6F-5C35-4924-B7B1-6919E7B73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5105400" cy="6858000"/>
          </a:xfrm>
          <a:solidFill>
            <a:schemeClr val="bg1">
              <a:lumMod val="95000"/>
              <a:alpha val="50000"/>
            </a:schemeClr>
          </a:solidFill>
        </p:spPr>
        <p:txBody>
          <a:bodyPr vert="horz" lIns="720000" tIns="0" rIns="108000" bIns="2160000" rtlCol="0" anchor="b">
            <a:noAutofit/>
          </a:bodyPr>
          <a:lstStyle>
            <a:lvl1pPr>
              <a:defRPr lang="en-ZA" sz="3750" b="0"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750"/>
              </a:spcBef>
              <a:buClr>
                <a:schemeClr val="accent1"/>
              </a:buClr>
              <a:buFont typeface="Corbel" panose="020B0503020204020204" pitchFamily="34" charset="0"/>
            </a:pPr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E5A980-FABB-4492-BC75-FA1774A367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58676-E85F-4F30-B1F4-2521D40973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AEE417-E275-F042-BEB6-B71E482A0FA8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9803" y="4834785"/>
            <a:ext cx="3638852" cy="999487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14674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656000"/>
            <a:ext cx="5472000" cy="4464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CAEE417-E275-F042-BEB6-B71E482A0FA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B6AC7B6-CDA5-4A4F-AD50-E3C16C6A0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835" y="432000"/>
            <a:ext cx="5387167" cy="6957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F27CC2-C21A-430D-B705-FB9C912CA32A}"/>
              </a:ext>
            </a:extLst>
          </p:cNvPr>
          <p:cNvSpPr/>
          <p:nvPr/>
        </p:nvSpPr>
        <p:spPr>
          <a:xfrm>
            <a:off x="432001" y="432000"/>
            <a:ext cx="84835" cy="695740"/>
          </a:xfrm>
          <a:prstGeom prst="rect">
            <a:avLst/>
          </a:prstGeom>
          <a:solidFill>
            <a:srgbClr val="388B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35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E0033C9-5861-4239-BD0E-9A6A58D38E5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260000"/>
            <a:ext cx="5472001" cy="252000"/>
          </a:xfrm>
        </p:spPr>
        <p:txBody>
          <a:bodyPr/>
          <a:lstStyle>
            <a:lvl1pPr marL="0" indent="0">
              <a:buNone/>
              <a:defRPr>
                <a:latin typeface="Yu Gothic UI Semibold" panose="020B0700000000000000" pitchFamily="34" charset="-128"/>
                <a:ea typeface="Yu Gothic UI Semibold" panose="020B0700000000000000" pitchFamily="34" charset="-128"/>
              </a:defRPr>
            </a:lvl1pPr>
            <a:lvl2pPr marL="200025" indent="0">
              <a:buNone/>
              <a:defRPr/>
            </a:lvl2pPr>
            <a:lvl3pPr marL="407194" indent="0">
              <a:buNone/>
              <a:defRPr/>
            </a:lvl3pPr>
            <a:lvl4pPr marL="607219" indent="0">
              <a:buNone/>
              <a:defRPr/>
            </a:lvl4pPr>
            <a:lvl5pPr marL="807244" indent="0">
              <a:buNone/>
              <a:defRPr/>
            </a:lvl5pPr>
          </a:lstStyle>
          <a:p>
            <a:pPr lvl="0"/>
            <a:r>
              <a:rPr lang="en-US"/>
              <a:t>	Subtitle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90778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00087" y="1656000"/>
            <a:ext cx="5472000" cy="4464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B6AC7B6-CDA5-4A4F-AD50-E3C16C6A0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922" y="432000"/>
            <a:ext cx="5387167" cy="6957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E0033C9-5861-4239-BD0E-9A6A58D38E5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99889" y="1260000"/>
            <a:ext cx="5472001" cy="252000"/>
          </a:xfrm>
        </p:spPr>
        <p:txBody>
          <a:bodyPr/>
          <a:lstStyle>
            <a:lvl1pPr marL="0" indent="0">
              <a:buNone/>
              <a:defRPr/>
            </a:lvl1pPr>
            <a:lvl2pPr marL="200025" indent="0">
              <a:buNone/>
              <a:defRPr/>
            </a:lvl2pPr>
            <a:lvl3pPr marL="407194" indent="0">
              <a:buNone/>
              <a:defRPr/>
            </a:lvl3pPr>
            <a:lvl4pPr marL="607219" indent="0">
              <a:buNone/>
              <a:defRPr/>
            </a:lvl4pPr>
            <a:lvl5pPr marL="807244" indent="0">
              <a:buNone/>
              <a:defRPr/>
            </a:lvl5pPr>
          </a:lstStyle>
          <a:p>
            <a:pPr lvl="0"/>
            <a:r>
              <a:rPr lang="en-US"/>
              <a:t>Subtitle</a:t>
            </a:r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CAEE417-E275-F042-BEB6-B71E482A0FA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F27CC2-C21A-430D-B705-FB9C912CA32A}"/>
              </a:ext>
            </a:extLst>
          </p:cNvPr>
          <p:cNvSpPr/>
          <p:nvPr/>
        </p:nvSpPr>
        <p:spPr>
          <a:xfrm>
            <a:off x="6300088" y="432000"/>
            <a:ext cx="84835" cy="6957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350"/>
          </a:p>
        </p:txBody>
      </p:sp>
    </p:spTree>
    <p:extLst>
      <p:ext uri="{BB962C8B-B14F-4D97-AF65-F5344CB8AC3E}">
        <p14:creationId xmlns:p14="http://schemas.microsoft.com/office/powerpoint/2010/main" val="1234943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344711"/>
            <a:ext cx="5472000" cy="3600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921682"/>
            <a:ext cx="5472000" cy="419831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CAEE417-E275-F042-BEB6-B71E482A0FA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EC6BDA-4EF2-4001-BA40-F8286207C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99E603-2E51-4A76-B2DA-73C43D7475AA}"/>
              </a:ext>
            </a:extLst>
          </p:cNvPr>
          <p:cNvSpPr/>
          <p:nvPr/>
        </p:nvSpPr>
        <p:spPr>
          <a:xfrm>
            <a:off x="432001" y="432000"/>
            <a:ext cx="84835" cy="6957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35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AC0AC83-4BF5-452E-9148-988027C749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8003" y="1344711"/>
            <a:ext cx="5483996" cy="360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1800" b="1"/>
            </a:lvl1pPr>
          </a:lstStyle>
          <a:p>
            <a:pPr marL="200025" lvl="0" indent="-200025"/>
            <a:r>
              <a:rPr lang="en-US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B0B75294-97C0-4F49-A2A0-761663E8AA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8003" y="1921683"/>
            <a:ext cx="5483996" cy="41983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6292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Photo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CAEE417-E275-F042-BEB6-B71E482A0FA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E22F26A-0E93-4DBF-8414-507C786D90F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5231741"/>
            <a:ext cx="5472000" cy="539345"/>
          </a:xfrm>
          <a:solidFill>
            <a:schemeClr val="bg1"/>
          </a:solidFill>
        </p:spPr>
        <p:txBody>
          <a:bodyPr lIns="180000" anchor="ctr"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Enter your caption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4366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670CCAB-6ED4-48BC-8A8A-C2C835D5D77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191250"/>
          </a:xfrm>
          <a:solidFill>
            <a:schemeClr val="bg1">
              <a:lumMod val="95000"/>
            </a:schemeClr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ZA" sz="9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00025" lvl="0" indent="-200025" algn="ctr"/>
            <a:r>
              <a:rPr lang="en-US"/>
              <a:t>Insert or Drag &amp; Drop your Photo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5231741"/>
            <a:ext cx="5472000" cy="539345"/>
          </a:xfrm>
          <a:solidFill>
            <a:schemeClr val="bg1"/>
          </a:solidFill>
        </p:spPr>
        <p:txBody>
          <a:bodyPr lIns="180000" anchor="ctr"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Enter your caption</a:t>
            </a:r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CAEE417-E275-F042-BEB6-B71E482A0FA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2F662E-807E-41B5-8931-9847713E5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6585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835" y="432000"/>
            <a:ext cx="11255165" cy="695740"/>
          </a:xfrm>
          <a:prstGeom prst="rect">
            <a:avLst/>
          </a:prstGeom>
          <a:noFill/>
        </p:spPr>
        <p:txBody>
          <a:bodyPr vert="horz" lIns="180000" tIns="0" rIns="0" bIns="0" rtlCol="0" anchor="ctr">
            <a:noAutofit/>
          </a:bodyPr>
          <a:lstStyle/>
          <a:p>
            <a:r>
              <a:rPr lang="en-US"/>
              <a:t>Click to edit page title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656000"/>
            <a:ext cx="11340000" cy="446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2"/>
            <a:ext cx="4114800" cy="365125"/>
          </a:xfrm>
          <a:prstGeom prst="rect">
            <a:avLst/>
          </a:prstGeom>
          <a:noFill/>
          <a:ln w="3175">
            <a:solidFill>
              <a:schemeClr val="bg1">
                <a:lumMod val="95000"/>
                <a:alpha val="50000"/>
              </a:schemeClr>
            </a:solidFill>
          </a:ln>
        </p:spPr>
        <p:txBody>
          <a:bodyPr vert="horz" lIns="72000" tIns="0" rIns="0" bIns="0" rtlCol="0"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6226" y="6356352"/>
            <a:ext cx="370575" cy="365125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vert="horz" lIns="0" tIns="0" rIns="0" bIns="0" rtlCol="0" anchor="ctr"/>
          <a:lstStyle>
            <a:lvl1pPr algn="ctr">
              <a:defRPr sz="900" i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fld id="{5CAEE417-E275-F042-BEB6-B71E482A0FA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B8C04E-47A8-436C-8075-09BCDE2AF890}"/>
              </a:ext>
            </a:extLst>
          </p:cNvPr>
          <p:cNvSpPr/>
          <p:nvPr/>
        </p:nvSpPr>
        <p:spPr>
          <a:xfrm>
            <a:off x="12146282" y="6355370"/>
            <a:ext cx="45719" cy="36893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sz="135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70878-356B-429E-9764-E18585F45216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8659" y="6359712"/>
            <a:ext cx="1934682" cy="39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45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9" r:id="rId5"/>
    <p:sldLayoutId id="2147483666" r:id="rId6"/>
    <p:sldLayoutId id="2147483667" r:id="rId7"/>
    <p:sldLayoutId id="2147483668" r:id="rId8"/>
    <p:sldLayoutId id="2147483669" r:id="rId9"/>
    <p:sldLayoutId id="2147483671" r:id="rId10"/>
    <p:sldLayoutId id="2147483672" r:id="rId11"/>
    <p:sldLayoutId id="2147483673" r:id="rId12"/>
    <p:sldLayoutId id="2147483674" r:id="rId13"/>
    <p:sldLayoutId id="2147483677" r:id="rId14"/>
    <p:sldLayoutId id="2147483678" r:id="rId1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0" kern="1200" spc="-113">
          <a:solidFill>
            <a:schemeClr val="tx1">
              <a:lumMod val="75000"/>
              <a:lumOff val="25000"/>
            </a:schemeClr>
          </a:solidFill>
          <a:latin typeface="Yu Gothic UI Semilight" panose="020B0400000000000000" pitchFamily="34" charset="-128"/>
          <a:ea typeface="Yu Gothic UI Semilight" panose="020B0400000000000000" pitchFamily="34" charset="-128"/>
          <a:cs typeface="+mj-cs"/>
        </a:defRPr>
      </a:lvl1pPr>
    </p:titleStyle>
    <p:bodyStyle>
      <a:lvl1pPr marL="200025" indent="-200025" algn="l" defTabSz="685800" rtl="0" eaLnBrk="1" latinLnBrk="0" hangingPunct="1">
        <a:lnSpc>
          <a:spcPct val="90000"/>
        </a:lnSpc>
        <a:spcBef>
          <a:spcPts val="750"/>
        </a:spcBef>
        <a:buClr>
          <a:srgbClr val="388B40"/>
        </a:buClr>
        <a:buFont typeface="Corbel" panose="020B0503020204020204" pitchFamily="34" charset="0"/>
        <a:buChar char="»"/>
        <a:defRPr sz="1350" kern="1200">
          <a:solidFill>
            <a:schemeClr val="tx1">
              <a:lumMod val="75000"/>
              <a:lumOff val="25000"/>
            </a:schemeClr>
          </a:solidFill>
          <a:latin typeface="Yu Gothic UI Light" panose="020B0300000000000000" pitchFamily="34" charset="-128"/>
          <a:ea typeface="Yu Gothic UI Light" panose="020B0300000000000000" pitchFamily="34" charset="-128"/>
          <a:cs typeface="+mn-cs"/>
        </a:defRPr>
      </a:lvl1pPr>
      <a:lvl2pPr marL="407194" indent="-207169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Yu Gothic UI Light" panose="020B0300000000000000" pitchFamily="34" charset="-128"/>
          <a:ea typeface="Yu Gothic UI Light" panose="020B0300000000000000" pitchFamily="34" charset="-128"/>
          <a:cs typeface="+mn-cs"/>
        </a:defRPr>
      </a:lvl2pPr>
      <a:lvl3pPr marL="607219" indent="-20002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>
              <a:lumMod val="75000"/>
              <a:lumOff val="25000"/>
            </a:schemeClr>
          </a:solidFill>
          <a:latin typeface="Yu Gothic UI Light" panose="020B0300000000000000" pitchFamily="34" charset="-128"/>
          <a:ea typeface="Yu Gothic UI Light" panose="020B0300000000000000" pitchFamily="34" charset="-128"/>
          <a:cs typeface="+mn-cs"/>
        </a:defRPr>
      </a:lvl3pPr>
      <a:lvl4pPr marL="807244" indent="-20002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>
              <a:lumMod val="75000"/>
              <a:lumOff val="25000"/>
            </a:schemeClr>
          </a:solidFill>
          <a:latin typeface="Yu Gothic UI Light" panose="020B0300000000000000" pitchFamily="34" charset="-128"/>
          <a:ea typeface="Yu Gothic UI Light" panose="020B0300000000000000" pitchFamily="34" charset="-128"/>
          <a:cs typeface="+mn-cs"/>
        </a:defRPr>
      </a:lvl4pPr>
      <a:lvl5pPr marL="1007269" indent="-200025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>
              <a:lumMod val="75000"/>
              <a:lumOff val="25000"/>
            </a:schemeClr>
          </a:solidFill>
          <a:latin typeface="Yu Gothic UI Light" panose="020B0300000000000000" pitchFamily="34" charset="-128"/>
          <a:ea typeface="Yu Gothic UI Light" panose="020B0300000000000000" pitchFamily="34" charset="-128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tiff"/><Relationship Id="rId5" Type="http://schemas.openxmlformats.org/officeDocument/2006/relationships/image" Target="../media/image57.tiff"/><Relationship Id="rId4" Type="http://schemas.openxmlformats.org/officeDocument/2006/relationships/image" Target="../media/image56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tiff"/><Relationship Id="rId3" Type="http://schemas.openxmlformats.org/officeDocument/2006/relationships/image" Target="../media/image59.tiff"/><Relationship Id="rId7" Type="http://schemas.openxmlformats.org/officeDocument/2006/relationships/image" Target="../media/image63.tif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tiff"/><Relationship Id="rId5" Type="http://schemas.openxmlformats.org/officeDocument/2006/relationships/image" Target="../media/image61.tiff"/><Relationship Id="rId4" Type="http://schemas.openxmlformats.org/officeDocument/2006/relationships/image" Target="../media/image60.tiff"/><Relationship Id="rId9" Type="http://schemas.openxmlformats.org/officeDocument/2006/relationships/image" Target="../media/image6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13" Type="http://schemas.openxmlformats.org/officeDocument/2006/relationships/hyperlink" Target="https://hackernoon.com/meet-mappy-happy-and-dappy-personas-for-blockchain-product-management-895bfebad94b" TargetMode="External"/><Relationship Id="rId18" Type="http://schemas.openxmlformats.org/officeDocument/2006/relationships/image" Target="../media/image81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svg"/><Relationship Id="rId17" Type="http://schemas.openxmlformats.org/officeDocument/2006/relationships/image" Target="../media/image80.svg"/><Relationship Id="rId2" Type="http://schemas.openxmlformats.org/officeDocument/2006/relationships/image" Target="../media/image3.jpe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8.svg"/><Relationship Id="rId10" Type="http://schemas.openxmlformats.org/officeDocument/2006/relationships/image" Target="../media/image74.svg"/><Relationship Id="rId19" Type="http://schemas.openxmlformats.org/officeDocument/2006/relationships/image" Target="../media/image82.svg"/><Relationship Id="rId4" Type="http://schemas.openxmlformats.org/officeDocument/2006/relationships/image" Target="../media/image68.svg"/><Relationship Id="rId9" Type="http://schemas.openxmlformats.org/officeDocument/2006/relationships/image" Target="../media/image73.png"/><Relationship Id="rId14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77.png"/><Relationship Id="rId18" Type="http://schemas.openxmlformats.org/officeDocument/2006/relationships/image" Target="../media/image70.svg"/><Relationship Id="rId3" Type="http://schemas.openxmlformats.org/officeDocument/2006/relationships/image" Target="../media/image24.png"/><Relationship Id="rId21" Type="http://schemas.openxmlformats.org/officeDocument/2006/relationships/image" Target="../media/image91.png"/><Relationship Id="rId7" Type="http://schemas.openxmlformats.org/officeDocument/2006/relationships/image" Target="../media/image28.png"/><Relationship Id="rId12" Type="http://schemas.openxmlformats.org/officeDocument/2006/relationships/image" Target="../media/image86.svg"/><Relationship Id="rId17" Type="http://schemas.openxmlformats.org/officeDocument/2006/relationships/image" Target="../media/image69.png"/><Relationship Id="rId2" Type="http://schemas.openxmlformats.org/officeDocument/2006/relationships/image" Target="../media/image3.jpeg"/><Relationship Id="rId16" Type="http://schemas.openxmlformats.org/officeDocument/2006/relationships/image" Target="../media/image88.svg"/><Relationship Id="rId20" Type="http://schemas.openxmlformats.org/officeDocument/2006/relationships/image" Target="../media/image9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85.png"/><Relationship Id="rId24" Type="http://schemas.openxmlformats.org/officeDocument/2006/relationships/image" Target="../media/image94.svg"/><Relationship Id="rId5" Type="http://schemas.openxmlformats.org/officeDocument/2006/relationships/image" Target="../media/image26.png"/><Relationship Id="rId15" Type="http://schemas.openxmlformats.org/officeDocument/2006/relationships/image" Target="../media/image81.png"/><Relationship Id="rId23" Type="http://schemas.openxmlformats.org/officeDocument/2006/relationships/image" Target="../media/image93.png"/><Relationship Id="rId10" Type="http://schemas.openxmlformats.org/officeDocument/2006/relationships/image" Target="../media/image84.svg"/><Relationship Id="rId19" Type="http://schemas.openxmlformats.org/officeDocument/2006/relationships/image" Target="../media/image89.jpeg"/><Relationship Id="rId4" Type="http://schemas.openxmlformats.org/officeDocument/2006/relationships/image" Target="../media/image25.svg"/><Relationship Id="rId9" Type="http://schemas.openxmlformats.org/officeDocument/2006/relationships/image" Target="../media/image83.png"/><Relationship Id="rId14" Type="http://schemas.openxmlformats.org/officeDocument/2006/relationships/image" Target="../media/image87.svg"/><Relationship Id="rId22" Type="http://schemas.openxmlformats.org/officeDocument/2006/relationships/image" Target="../media/image92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5.png"/><Relationship Id="rId7" Type="http://schemas.openxmlformats.org/officeDocument/2006/relationships/image" Target="../media/image99.png"/><Relationship Id="rId12" Type="http://schemas.openxmlformats.org/officeDocument/2006/relationships/image" Target="../media/image110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9.png"/><Relationship Id="rId4" Type="http://schemas.openxmlformats.org/officeDocument/2006/relationships/image" Target="../media/image106.png"/><Relationship Id="rId9" Type="http://schemas.openxmlformats.org/officeDocument/2006/relationships/image" Target="../media/image10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13" Type="http://schemas.openxmlformats.org/officeDocument/2006/relationships/image" Target="../media/image124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12" Type="http://schemas.openxmlformats.org/officeDocument/2006/relationships/image" Target="../media/image123.sv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sv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svg"/><Relationship Id="rId4" Type="http://schemas.openxmlformats.org/officeDocument/2006/relationships/image" Target="../media/image115.svg"/><Relationship Id="rId9" Type="http://schemas.openxmlformats.org/officeDocument/2006/relationships/image" Target="../media/image120.png"/><Relationship Id="rId14" Type="http://schemas.openxmlformats.org/officeDocument/2006/relationships/image" Target="../media/image125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jpeg"/><Relationship Id="rId13" Type="http://schemas.openxmlformats.org/officeDocument/2006/relationships/image" Target="../media/image136.png"/><Relationship Id="rId18" Type="http://schemas.openxmlformats.org/officeDocument/2006/relationships/image" Target="../media/image141.jpeg"/><Relationship Id="rId3" Type="http://schemas.openxmlformats.org/officeDocument/2006/relationships/image" Target="../media/image126.jpeg"/><Relationship Id="rId21" Type="http://schemas.openxmlformats.org/officeDocument/2006/relationships/image" Target="../media/image144.jpeg"/><Relationship Id="rId7" Type="http://schemas.openxmlformats.org/officeDocument/2006/relationships/image" Target="../media/image130.jpeg"/><Relationship Id="rId12" Type="http://schemas.openxmlformats.org/officeDocument/2006/relationships/image" Target="../media/image135.png"/><Relationship Id="rId17" Type="http://schemas.openxmlformats.org/officeDocument/2006/relationships/image" Target="../media/image140.tiff"/><Relationship Id="rId2" Type="http://schemas.openxmlformats.org/officeDocument/2006/relationships/image" Target="../media/image3.jpeg"/><Relationship Id="rId16" Type="http://schemas.openxmlformats.org/officeDocument/2006/relationships/image" Target="../media/image139.tiff"/><Relationship Id="rId20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jpeg"/><Relationship Id="rId11" Type="http://schemas.openxmlformats.org/officeDocument/2006/relationships/image" Target="../media/image134.jpeg"/><Relationship Id="rId5" Type="http://schemas.openxmlformats.org/officeDocument/2006/relationships/image" Target="../media/image128.jpeg"/><Relationship Id="rId15" Type="http://schemas.openxmlformats.org/officeDocument/2006/relationships/image" Target="../media/image138.tiff"/><Relationship Id="rId10" Type="http://schemas.openxmlformats.org/officeDocument/2006/relationships/image" Target="../media/image133.jpeg"/><Relationship Id="rId19" Type="http://schemas.openxmlformats.org/officeDocument/2006/relationships/image" Target="../media/image142.jpeg"/><Relationship Id="rId4" Type="http://schemas.openxmlformats.org/officeDocument/2006/relationships/image" Target="../media/image127.jpeg"/><Relationship Id="rId9" Type="http://schemas.openxmlformats.org/officeDocument/2006/relationships/image" Target="../media/image132.png"/><Relationship Id="rId14" Type="http://schemas.openxmlformats.org/officeDocument/2006/relationships/image" Target="../media/image137.jpeg"/><Relationship Id="rId22" Type="http://schemas.openxmlformats.org/officeDocument/2006/relationships/image" Target="../media/image1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tif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tiff"/><Relationship Id="rId5" Type="http://schemas.openxmlformats.org/officeDocument/2006/relationships/image" Target="../media/image154.tiff"/><Relationship Id="rId4" Type="http://schemas.openxmlformats.org/officeDocument/2006/relationships/image" Target="../media/image153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tif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tiff"/><Relationship Id="rId5" Type="http://schemas.openxmlformats.org/officeDocument/2006/relationships/image" Target="../media/image158.tiff"/><Relationship Id="rId4" Type="http://schemas.openxmlformats.org/officeDocument/2006/relationships/image" Target="../media/image157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18" Type="http://schemas.openxmlformats.org/officeDocument/2006/relationships/image" Target="../media/image38.svg"/><Relationship Id="rId3" Type="http://schemas.openxmlformats.org/officeDocument/2006/relationships/image" Target="../media/image24.png"/><Relationship Id="rId21" Type="http://schemas.openxmlformats.org/officeDocument/2006/relationships/image" Target="../media/image40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17" Type="http://schemas.openxmlformats.org/officeDocument/2006/relationships/image" Target="../media/image17.png"/><Relationship Id="rId2" Type="http://schemas.openxmlformats.org/officeDocument/2006/relationships/image" Target="../media/image3.jpeg"/><Relationship Id="rId16" Type="http://schemas.openxmlformats.org/officeDocument/2006/relationships/image" Target="../media/image37.svg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svg"/><Relationship Id="rId19" Type="http://schemas.openxmlformats.org/officeDocument/2006/relationships/image" Target="../media/image13.pn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Relationship Id="rId22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6.svg"/><Relationship Id="rId18" Type="http://schemas.openxmlformats.org/officeDocument/2006/relationships/image" Target="../media/image13.png"/><Relationship Id="rId3" Type="http://schemas.openxmlformats.org/officeDocument/2006/relationships/diagramData" Target="../diagrams/data1.xml"/><Relationship Id="rId21" Type="http://schemas.openxmlformats.org/officeDocument/2006/relationships/image" Target="../media/image50.svg"/><Relationship Id="rId7" Type="http://schemas.microsoft.com/office/2007/relationships/diagramDrawing" Target="../diagrams/drawing1.xml"/><Relationship Id="rId12" Type="http://schemas.openxmlformats.org/officeDocument/2006/relationships/image" Target="../media/image15.png"/><Relationship Id="rId17" Type="http://schemas.openxmlformats.org/officeDocument/2006/relationships/image" Target="../media/image35.svg"/><Relationship Id="rId25" Type="http://schemas.openxmlformats.org/officeDocument/2006/relationships/image" Target="../media/image54.svg"/><Relationship Id="rId2" Type="http://schemas.openxmlformats.org/officeDocument/2006/relationships/image" Target="../media/image3.jpeg"/><Relationship Id="rId16" Type="http://schemas.openxmlformats.org/officeDocument/2006/relationships/image" Target="../media/image34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45.svg"/><Relationship Id="rId24" Type="http://schemas.openxmlformats.org/officeDocument/2006/relationships/image" Target="../media/image53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48.svg"/><Relationship Id="rId23" Type="http://schemas.openxmlformats.org/officeDocument/2006/relationships/image" Target="../media/image52.svg"/><Relationship Id="rId10" Type="http://schemas.openxmlformats.org/officeDocument/2006/relationships/image" Target="../media/image44.png"/><Relationship Id="rId19" Type="http://schemas.openxmlformats.org/officeDocument/2006/relationships/image" Target="../media/image39.svg"/><Relationship Id="rId4" Type="http://schemas.openxmlformats.org/officeDocument/2006/relationships/diagramLayout" Target="../diagrams/layout1.xml"/><Relationship Id="rId9" Type="http://schemas.openxmlformats.org/officeDocument/2006/relationships/image" Target="../media/image43.svg"/><Relationship Id="rId14" Type="http://schemas.openxmlformats.org/officeDocument/2006/relationships/image" Target="../media/image47.png"/><Relationship Id="rId22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130632" y="0"/>
            <a:ext cx="6061368" cy="6858000"/>
          </a:xfrm>
          <a:prstGeom prst="rect">
            <a:avLst/>
          </a:prstGeom>
          <a:solidFill>
            <a:srgbClr val="0808C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8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AutoShape 2" descr="Image result for check mark">
            <a:extLst>
              <a:ext uri="{FF2B5EF4-FFF2-40B4-BE49-F238E27FC236}">
                <a16:creationId xmlns:a16="http://schemas.microsoft.com/office/drawing/2014/main" id="{50A718F7-A14D-47A5-9F57-084B948CB4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CEAC0F6-D30C-49AD-902A-092F434B62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505" y="387560"/>
            <a:ext cx="5297588" cy="184696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7B21455-4380-4E72-8EF9-B54665B909F1}"/>
              </a:ext>
            </a:extLst>
          </p:cNvPr>
          <p:cNvSpPr txBox="1">
            <a:spLocks/>
          </p:cNvSpPr>
          <p:nvPr/>
        </p:nvSpPr>
        <p:spPr>
          <a:xfrm>
            <a:off x="519601" y="2234527"/>
            <a:ext cx="5021395" cy="147151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-113">
                <a:solidFill>
                  <a:schemeClr val="tx1">
                    <a:lumMod val="75000"/>
                    <a:lumOff val="2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j-cs"/>
              </a:defRPr>
            </a:lvl1pPr>
          </a:lstStyle>
          <a:p>
            <a:endParaRPr lang="en-HK" sz="32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77645A-5E2D-4DE7-A2F9-B99EBEBBE3A6}"/>
              </a:ext>
            </a:extLst>
          </p:cNvPr>
          <p:cNvSpPr txBox="1">
            <a:spLocks/>
          </p:cNvSpPr>
          <p:nvPr/>
        </p:nvSpPr>
        <p:spPr>
          <a:xfrm>
            <a:off x="519601" y="2434087"/>
            <a:ext cx="5021395" cy="241283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-113">
                <a:solidFill>
                  <a:schemeClr val="tx1">
                    <a:lumMod val="75000"/>
                    <a:lumOff val="2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j-cs"/>
              </a:defRPr>
            </a:lvl1pPr>
          </a:lstStyle>
          <a:p>
            <a:r>
              <a:rPr lang="en-US" sz="3200" err="1">
                <a:solidFill>
                  <a:schemeClr val="tx1"/>
                </a:solidFill>
              </a:rPr>
              <a:t>Approvi</a:t>
            </a:r>
            <a:endParaRPr lang="en-US" sz="3200">
              <a:solidFill>
                <a:schemeClr val="tx1"/>
              </a:solidFill>
            </a:endParaRPr>
          </a:p>
          <a:p>
            <a:endParaRPr lang="en-US" sz="3200">
              <a:solidFill>
                <a:schemeClr val="tx1"/>
              </a:solidFill>
            </a:endParaRPr>
          </a:p>
          <a:p>
            <a:r>
              <a:rPr lang="en-US" sz="3200" i="1">
                <a:solidFill>
                  <a:schemeClr val="tx1"/>
                </a:solidFill>
              </a:rPr>
              <a:t>Expenses, Done Right</a:t>
            </a:r>
            <a:r>
              <a:rPr lang="en-US" sz="3200">
                <a:solidFill>
                  <a:schemeClr val="tx1"/>
                </a:solidFill>
              </a:rPr>
              <a:t>.</a:t>
            </a:r>
            <a:endParaRPr lang="en-HK" sz="320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0742B7-E3C7-40C8-8CE8-B22EECBC2A52}"/>
              </a:ext>
            </a:extLst>
          </p:cNvPr>
          <p:cNvSpPr/>
          <p:nvPr/>
        </p:nvSpPr>
        <p:spPr>
          <a:xfrm>
            <a:off x="7146806" y="433880"/>
            <a:ext cx="430621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sz="3600">
                <a:solidFill>
                  <a:schemeClr val="bg1"/>
                </a:solidFill>
              </a:rPr>
              <a:t>Bringing Radical Trust &amp; Transparency to Expenses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4BE602-992B-FC42-908D-61DB93F513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AEE417-E275-F042-BEB6-B71E482A0F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344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check mark">
            <a:extLst>
              <a:ext uri="{FF2B5EF4-FFF2-40B4-BE49-F238E27FC236}">
                <a16:creationId xmlns:a16="http://schemas.microsoft.com/office/drawing/2014/main" id="{50A718F7-A14D-47A5-9F57-084B948CB4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19648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CEAC0F6-D30C-49AD-902A-092F434B62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8410"/>
            <a:ext cx="1432953" cy="49958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D789CC-6260-458B-B871-B1362C02B915}"/>
              </a:ext>
            </a:extLst>
          </p:cNvPr>
          <p:cNvCxnSpPr/>
          <p:nvPr/>
        </p:nvCxnSpPr>
        <p:spPr>
          <a:xfrm>
            <a:off x="0" y="6322074"/>
            <a:ext cx="12192000" cy="0"/>
          </a:xfrm>
          <a:prstGeom prst="line">
            <a:avLst/>
          </a:prstGeom>
          <a:ln w="19050">
            <a:solidFill>
              <a:srgbClr val="0808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88CB447A-496D-47CD-982E-D3E4BDBC90A5}"/>
              </a:ext>
            </a:extLst>
          </p:cNvPr>
          <p:cNvSpPr txBox="1">
            <a:spLocks/>
          </p:cNvSpPr>
          <p:nvPr/>
        </p:nvSpPr>
        <p:spPr>
          <a:xfrm>
            <a:off x="192371" y="644377"/>
            <a:ext cx="11255165" cy="57678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-113">
                <a:solidFill>
                  <a:schemeClr val="tx1">
                    <a:lumMod val="75000"/>
                    <a:lumOff val="2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j-cs"/>
              </a:defRPr>
            </a:lvl1pPr>
          </a:lstStyle>
          <a:p>
            <a:r>
              <a:rPr lang="en-US" sz="2000" err="1">
                <a:solidFill>
                  <a:schemeClr val="accent1"/>
                </a:solidFill>
              </a:rPr>
              <a:t>Approvi</a:t>
            </a:r>
            <a:r>
              <a:rPr lang="en-US" sz="2000">
                <a:solidFill>
                  <a:schemeClr val="accent1"/>
                </a:solidFill>
              </a:rPr>
              <a:t> creates value for organizations in multiple areas – from modernizing legacy accounting systems to disintermediating the hierarchical approval processes that are in place to govern expense management</a:t>
            </a:r>
            <a:endParaRPr lang="en-HK" sz="2000">
              <a:solidFill>
                <a:schemeClr val="accent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DBC707-3069-4642-AF62-D8374BDC4912}"/>
              </a:ext>
            </a:extLst>
          </p:cNvPr>
          <p:cNvSpPr/>
          <p:nvPr/>
        </p:nvSpPr>
        <p:spPr>
          <a:xfrm>
            <a:off x="2111970" y="-476"/>
            <a:ext cx="148723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Problem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5772F8-F7D6-420C-AE1C-36C8CCA60954}"/>
              </a:ext>
            </a:extLst>
          </p:cNvPr>
          <p:cNvSpPr/>
          <p:nvPr/>
        </p:nvSpPr>
        <p:spPr>
          <a:xfrm>
            <a:off x="3599203" y="-516"/>
            <a:ext cx="1472757" cy="499589"/>
          </a:xfrm>
          <a:prstGeom prst="rect">
            <a:avLst/>
          </a:prstGeom>
          <a:solidFill>
            <a:srgbClr val="0808C2"/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Solution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6C3141-84F8-4E28-B613-F207BBB42CE7}"/>
              </a:ext>
            </a:extLst>
          </p:cNvPr>
          <p:cNvSpPr/>
          <p:nvPr/>
        </p:nvSpPr>
        <p:spPr>
          <a:xfrm>
            <a:off x="10953137" y="-6"/>
            <a:ext cx="1238861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Appendix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AB53E52-67BE-4CDE-9964-382962A78251}"/>
              </a:ext>
            </a:extLst>
          </p:cNvPr>
          <p:cNvSpPr/>
          <p:nvPr/>
        </p:nvSpPr>
        <p:spPr>
          <a:xfrm>
            <a:off x="8013858" y="-832"/>
            <a:ext cx="147637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Financials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CFE2FB7-DFA5-4169-82AF-BBD3CC261C63}"/>
              </a:ext>
            </a:extLst>
          </p:cNvPr>
          <p:cNvSpPr/>
          <p:nvPr/>
        </p:nvSpPr>
        <p:spPr>
          <a:xfrm>
            <a:off x="9476764" y="-597"/>
            <a:ext cx="147899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The Team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B95CD6D-35B4-4D3E-8BE9-EDEFAA4F3163}"/>
              </a:ext>
            </a:extLst>
          </p:cNvPr>
          <p:cNvSpPr/>
          <p:nvPr/>
        </p:nvSpPr>
        <p:spPr>
          <a:xfrm>
            <a:off x="2" y="-39"/>
            <a:ext cx="2111968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Summary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6E89C4B-F204-B94D-8F77-B37D137DAFBE}"/>
              </a:ext>
            </a:extLst>
          </p:cNvPr>
          <p:cNvSpPr txBox="1">
            <a:spLocks/>
          </p:cNvSpPr>
          <p:nvPr/>
        </p:nvSpPr>
        <p:spPr>
          <a:xfrm>
            <a:off x="965278" y="1504111"/>
            <a:ext cx="1900195" cy="518895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-113">
                <a:solidFill>
                  <a:schemeClr val="tx1">
                    <a:lumMod val="75000"/>
                    <a:lumOff val="2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j-cs"/>
              </a:defRPr>
            </a:lvl1pPr>
          </a:lstStyle>
          <a:p>
            <a:pPr algn="ctr"/>
            <a:r>
              <a:rPr lang="en-US" sz="1600" b="1">
                <a:solidFill>
                  <a:schemeClr val="accent1"/>
                </a:solidFill>
              </a:rPr>
              <a:t>Upload Spend Receipts</a:t>
            </a:r>
            <a:endParaRPr lang="en-HK" sz="1600" b="1">
              <a:solidFill>
                <a:schemeClr val="accent1"/>
              </a:solidFill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40386594-6BC4-FF46-A505-2FCC2D5E6BC9}"/>
              </a:ext>
            </a:extLst>
          </p:cNvPr>
          <p:cNvSpPr txBox="1">
            <a:spLocks/>
          </p:cNvSpPr>
          <p:nvPr/>
        </p:nvSpPr>
        <p:spPr>
          <a:xfrm>
            <a:off x="5024405" y="1668297"/>
            <a:ext cx="2143191" cy="36014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-113">
                <a:solidFill>
                  <a:schemeClr val="tx1">
                    <a:lumMod val="75000"/>
                    <a:lumOff val="2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j-cs"/>
              </a:defRPr>
            </a:lvl1pPr>
          </a:lstStyle>
          <a:p>
            <a:pPr algn="ctr"/>
            <a:r>
              <a:rPr lang="en-US" sz="1600" b="1">
                <a:solidFill>
                  <a:schemeClr val="accent1"/>
                </a:solidFill>
              </a:rPr>
              <a:t>Attest  or Protest Expenses</a:t>
            </a:r>
            <a:endParaRPr lang="en-HK" sz="1600" b="1">
              <a:solidFill>
                <a:schemeClr val="accent1"/>
              </a:solidFill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4CD27F0-7B6F-464E-B248-8880B64577F0}"/>
              </a:ext>
            </a:extLst>
          </p:cNvPr>
          <p:cNvSpPr txBox="1">
            <a:spLocks/>
          </p:cNvSpPr>
          <p:nvPr/>
        </p:nvSpPr>
        <p:spPr>
          <a:xfrm>
            <a:off x="9121429" y="1456883"/>
            <a:ext cx="2038429" cy="576786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-113">
                <a:solidFill>
                  <a:schemeClr val="tx1">
                    <a:lumMod val="75000"/>
                    <a:lumOff val="2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j-cs"/>
              </a:defRPr>
            </a:lvl1pPr>
          </a:lstStyle>
          <a:p>
            <a:pPr algn="ctr"/>
            <a:r>
              <a:rPr lang="en-US" sz="1600" b="1">
                <a:solidFill>
                  <a:schemeClr val="accent1"/>
                </a:solidFill>
              </a:rPr>
              <a:t>Receive Reimbursement</a:t>
            </a:r>
            <a:endParaRPr lang="en-HK" sz="1600" b="1">
              <a:solidFill>
                <a:schemeClr val="accent1"/>
              </a:solidFill>
            </a:endParaRP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240E126E-B1BF-D543-8F0C-1BDED4F3D377}"/>
              </a:ext>
            </a:extLst>
          </p:cNvPr>
          <p:cNvSpPr/>
          <p:nvPr/>
        </p:nvSpPr>
        <p:spPr>
          <a:xfrm>
            <a:off x="3362274" y="2287567"/>
            <a:ext cx="1332089" cy="234854"/>
          </a:xfrm>
          <a:prstGeom prst="rightArrow">
            <a:avLst/>
          </a:prstGeom>
          <a:solidFill>
            <a:schemeClr val="accent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FC8AF64D-DA13-0542-873A-08CF207CE5C6}"/>
              </a:ext>
            </a:extLst>
          </p:cNvPr>
          <p:cNvSpPr/>
          <p:nvPr/>
        </p:nvSpPr>
        <p:spPr>
          <a:xfrm>
            <a:off x="7491086" y="2286975"/>
            <a:ext cx="1332089" cy="234854"/>
          </a:xfrm>
          <a:prstGeom prst="rightArrow">
            <a:avLst/>
          </a:prstGeom>
          <a:solidFill>
            <a:schemeClr val="accent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54261CD-DFA1-FC49-8C43-A2410C62A4FC}"/>
              </a:ext>
            </a:extLst>
          </p:cNvPr>
          <p:cNvGrpSpPr/>
          <p:nvPr/>
        </p:nvGrpSpPr>
        <p:grpSpPr>
          <a:xfrm>
            <a:off x="749200" y="1994286"/>
            <a:ext cx="2332352" cy="4280224"/>
            <a:chOff x="671050" y="440664"/>
            <a:chExt cx="2915020" cy="593683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14A7807-BC90-0140-9B14-378FB227F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1050" y="440664"/>
              <a:ext cx="2915020" cy="593683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6698C2C-58E3-DB42-A65E-80323C326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1110" y="1314450"/>
              <a:ext cx="2374900" cy="42291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5E04A5D-2878-9546-AD43-C42EF589B027}"/>
              </a:ext>
            </a:extLst>
          </p:cNvPr>
          <p:cNvGrpSpPr/>
          <p:nvPr/>
        </p:nvGrpSpPr>
        <p:grpSpPr>
          <a:xfrm>
            <a:off x="4935800" y="1957951"/>
            <a:ext cx="2331381" cy="4280220"/>
            <a:chOff x="8438215" y="541064"/>
            <a:chExt cx="2915020" cy="5936835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2B3E6A40-EB80-F24E-902C-805E21396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38215" y="541064"/>
              <a:ext cx="2915020" cy="5936835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64CB921-5FE5-0140-B670-5301020ED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08275" y="1436028"/>
              <a:ext cx="2374900" cy="42291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1055CE6-32C7-7C49-9287-EC9D71C40A3B}"/>
              </a:ext>
            </a:extLst>
          </p:cNvPr>
          <p:cNvGrpSpPr/>
          <p:nvPr/>
        </p:nvGrpSpPr>
        <p:grpSpPr>
          <a:xfrm>
            <a:off x="9012469" y="1958429"/>
            <a:ext cx="2331381" cy="4279681"/>
            <a:chOff x="4638490" y="440665"/>
            <a:chExt cx="2915020" cy="5936835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306C7CAE-CD6B-7E40-9B0F-57E513665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38490" y="440665"/>
              <a:ext cx="2915020" cy="593683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ED5C8A6-6790-8B44-A74C-F63DB68AF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08550" y="1335627"/>
              <a:ext cx="2374900" cy="4229100"/>
            </a:xfrm>
            <a:prstGeom prst="rect">
              <a:avLst/>
            </a:prstGeom>
          </p:spPr>
        </p:pic>
      </p:grpSp>
      <p:sp>
        <p:nvSpPr>
          <p:cNvPr id="28" name="Rectangle: Folded Corner 27">
            <a:extLst>
              <a:ext uri="{FF2B5EF4-FFF2-40B4-BE49-F238E27FC236}">
                <a16:creationId xmlns:a16="http://schemas.microsoft.com/office/drawing/2014/main" id="{DD0A28E5-C12E-4415-BCC4-38012D6F2F92}"/>
              </a:ext>
            </a:extLst>
          </p:cNvPr>
          <p:cNvSpPr/>
          <p:nvPr/>
        </p:nvSpPr>
        <p:spPr>
          <a:xfrm>
            <a:off x="3336917" y="2624251"/>
            <a:ext cx="1382804" cy="39422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chemeClr val="tx2">
                    <a:lumMod val="75000"/>
                  </a:schemeClr>
                </a:solidFill>
              </a:rPr>
              <a:t>Hash</a:t>
            </a:r>
            <a:endParaRPr lang="en-US" sz="1050" b="1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en-US" sz="600" b="1">
                <a:solidFill>
                  <a:schemeClr val="tx2">
                    <a:lumMod val="75000"/>
                  </a:schemeClr>
                </a:solidFill>
              </a:rPr>
              <a:t>7101349d46b60cccf75ed51cd2b496890d36d58b178ef50d0960fd748bd1ff99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05D2AA0-8F1F-4929-8920-DAA1A24F9DD0}"/>
              </a:ext>
            </a:extLst>
          </p:cNvPr>
          <p:cNvGrpSpPr/>
          <p:nvPr/>
        </p:nvGrpSpPr>
        <p:grpSpPr>
          <a:xfrm>
            <a:off x="3447274" y="3065881"/>
            <a:ext cx="1134955" cy="2116371"/>
            <a:chOff x="7628993" y="3788097"/>
            <a:chExt cx="1134955" cy="211637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FFE9F94-07C9-4F94-B051-3ED939C23D43}"/>
                </a:ext>
              </a:extLst>
            </p:cNvPr>
            <p:cNvSpPr/>
            <p:nvPr/>
          </p:nvSpPr>
          <p:spPr>
            <a:xfrm>
              <a:off x="7629253" y="3788097"/>
              <a:ext cx="1134695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2">
                      <a:lumMod val="75000"/>
                    </a:schemeClr>
                  </a:solidFill>
                </a:rPr>
                <a:t>Spender (Wallet B)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CEED68D-8BA7-4C8A-93DE-0377A87B09B5}"/>
                </a:ext>
              </a:extLst>
            </p:cNvPr>
            <p:cNvSpPr/>
            <p:nvPr/>
          </p:nvSpPr>
          <p:spPr>
            <a:xfrm>
              <a:off x="7629253" y="4387876"/>
              <a:ext cx="1134695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800">
                  <a:solidFill>
                    <a:srgbClr val="3F3F3F">
                      <a:lumMod val="75000"/>
                    </a:srgbClr>
                  </a:solidFill>
                </a:rPr>
                <a:t>Location (receipt OCR scan)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5846879-F3F0-48A0-BEA5-C85C78EA1459}"/>
                </a:ext>
              </a:extLst>
            </p:cNvPr>
            <p:cNvSpPr/>
            <p:nvPr/>
          </p:nvSpPr>
          <p:spPr>
            <a:xfrm>
              <a:off x="7629253" y="4690093"/>
              <a:ext cx="1134435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800">
                  <a:solidFill>
                    <a:srgbClr val="3F3F3F">
                      <a:lumMod val="75000"/>
                    </a:srgbClr>
                  </a:solidFill>
                </a:rPr>
                <a:t>Date &amp; Time (receipt OCR scan)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F12417D-9321-46A8-836F-F71BCB514235}"/>
                </a:ext>
              </a:extLst>
            </p:cNvPr>
            <p:cNvSpPr/>
            <p:nvPr/>
          </p:nvSpPr>
          <p:spPr>
            <a:xfrm>
              <a:off x="7629253" y="4994893"/>
              <a:ext cx="1134435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800">
                  <a:solidFill>
                    <a:srgbClr val="3F3F3F">
                      <a:lumMod val="75000"/>
                    </a:srgbClr>
                  </a:solidFill>
                </a:rPr>
                <a:t>Expense Amount (manual entry or OCR)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D07BD51-40AA-4C21-A1E0-AF72EED06D75}"/>
                </a:ext>
              </a:extLst>
            </p:cNvPr>
            <p:cNvSpPr/>
            <p:nvPr/>
          </p:nvSpPr>
          <p:spPr>
            <a:xfrm>
              <a:off x="7629253" y="5294868"/>
              <a:ext cx="1134435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800">
                  <a:solidFill>
                    <a:srgbClr val="3F3F3F">
                      <a:lumMod val="75000"/>
                    </a:srgbClr>
                  </a:solidFill>
                </a:rPr>
                <a:t>Location (receipt image metadata)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1B65CF2-58F3-47A7-985F-E6E4EEA04F16}"/>
                </a:ext>
              </a:extLst>
            </p:cNvPr>
            <p:cNvSpPr/>
            <p:nvPr/>
          </p:nvSpPr>
          <p:spPr>
            <a:xfrm>
              <a:off x="7629252" y="5599668"/>
              <a:ext cx="1134435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800">
                  <a:solidFill>
                    <a:srgbClr val="3F3F3F">
                      <a:lumMod val="75000"/>
                    </a:srgbClr>
                  </a:solidFill>
                </a:rPr>
                <a:t>Date &amp; Time (receipt image metadata)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69FA6C9-EC47-4324-A892-0796DD82894B}"/>
                </a:ext>
              </a:extLst>
            </p:cNvPr>
            <p:cNvSpPr/>
            <p:nvPr/>
          </p:nvSpPr>
          <p:spPr>
            <a:xfrm>
              <a:off x="7628993" y="4088865"/>
              <a:ext cx="1134695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2">
                      <a:lumMod val="75000"/>
                    </a:schemeClr>
                  </a:solidFill>
                </a:rPr>
                <a:t>Reimbursing Party (Wallet A)</a:t>
              </a: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3A6FF667-90CB-4981-8FC2-432A32529CCE}"/>
              </a:ext>
            </a:extLst>
          </p:cNvPr>
          <p:cNvSpPr/>
          <p:nvPr/>
        </p:nvSpPr>
        <p:spPr>
          <a:xfrm>
            <a:off x="7589784" y="5172585"/>
            <a:ext cx="113469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>
                <a:solidFill>
                  <a:schemeClr val="tx2">
                    <a:lumMod val="75000"/>
                  </a:schemeClr>
                </a:solidFill>
              </a:rPr>
              <a:t>Credibility </a:t>
            </a:r>
            <a:r>
              <a:rPr lang="en-US" sz="800">
                <a:solidFill>
                  <a:schemeClr val="tx2">
                    <a:lumMod val="75000"/>
                  </a:schemeClr>
                </a:solidFill>
              </a:rPr>
              <a:t>(Attestations/Protests)</a:t>
            </a:r>
          </a:p>
        </p:txBody>
      </p:sp>
      <p:sp>
        <p:nvSpPr>
          <p:cNvPr id="47" name="Rectangle: Folded Corner 46">
            <a:extLst>
              <a:ext uri="{FF2B5EF4-FFF2-40B4-BE49-F238E27FC236}">
                <a16:creationId xmlns:a16="http://schemas.microsoft.com/office/drawing/2014/main" id="{7A3B4821-DB52-4716-AE33-65AEDC39736E}"/>
              </a:ext>
            </a:extLst>
          </p:cNvPr>
          <p:cNvSpPr/>
          <p:nvPr/>
        </p:nvSpPr>
        <p:spPr>
          <a:xfrm>
            <a:off x="7400031" y="2625659"/>
            <a:ext cx="1479588" cy="39422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chemeClr val="tx2">
                    <a:lumMod val="75000"/>
                  </a:schemeClr>
                </a:solidFill>
              </a:rPr>
              <a:t>Hash</a:t>
            </a:r>
            <a:endParaRPr lang="en-US" sz="1050" b="1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en-US" sz="600" b="1">
                <a:solidFill>
                  <a:schemeClr val="tx2">
                    <a:lumMod val="75000"/>
                  </a:schemeClr>
                </a:solidFill>
              </a:rPr>
              <a:t>4c4f701e82cab8dfdd989c04c2db2e43061fa161494ca45c356d9dd6b6883b59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E186EFB-0302-49CA-AD5A-9B55442B9D9D}"/>
              </a:ext>
            </a:extLst>
          </p:cNvPr>
          <p:cNvGrpSpPr/>
          <p:nvPr/>
        </p:nvGrpSpPr>
        <p:grpSpPr>
          <a:xfrm>
            <a:off x="7589784" y="3056214"/>
            <a:ext cx="1134955" cy="2116371"/>
            <a:chOff x="7628993" y="3788097"/>
            <a:chExt cx="1134955" cy="2116371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00C950A-661B-4AFB-843A-862FD80021FC}"/>
                </a:ext>
              </a:extLst>
            </p:cNvPr>
            <p:cNvSpPr/>
            <p:nvPr/>
          </p:nvSpPr>
          <p:spPr>
            <a:xfrm>
              <a:off x="7629253" y="3788097"/>
              <a:ext cx="1134695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2">
                      <a:lumMod val="75000"/>
                    </a:schemeClr>
                  </a:solidFill>
                </a:rPr>
                <a:t>Spender (Wallet B)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8ADE8D1-5B4F-44F0-94DC-8B603D5A1C3D}"/>
                </a:ext>
              </a:extLst>
            </p:cNvPr>
            <p:cNvSpPr/>
            <p:nvPr/>
          </p:nvSpPr>
          <p:spPr>
            <a:xfrm>
              <a:off x="7629253" y="4387876"/>
              <a:ext cx="1134695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800">
                  <a:solidFill>
                    <a:srgbClr val="3F3F3F">
                      <a:lumMod val="75000"/>
                    </a:srgbClr>
                  </a:solidFill>
                </a:rPr>
                <a:t>Location (receipt OCR scan)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0284F96-A255-43F9-9276-F11FC6BA4C24}"/>
                </a:ext>
              </a:extLst>
            </p:cNvPr>
            <p:cNvSpPr/>
            <p:nvPr/>
          </p:nvSpPr>
          <p:spPr>
            <a:xfrm>
              <a:off x="7629253" y="4690093"/>
              <a:ext cx="1134435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800">
                  <a:solidFill>
                    <a:srgbClr val="3F3F3F">
                      <a:lumMod val="75000"/>
                    </a:srgbClr>
                  </a:solidFill>
                </a:rPr>
                <a:t>Date &amp; Time (receipt OCR scan)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21644F1-93A0-4CA4-AFC4-4B45686B95E5}"/>
                </a:ext>
              </a:extLst>
            </p:cNvPr>
            <p:cNvSpPr/>
            <p:nvPr/>
          </p:nvSpPr>
          <p:spPr>
            <a:xfrm>
              <a:off x="7629253" y="4994893"/>
              <a:ext cx="1134435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800">
                  <a:solidFill>
                    <a:srgbClr val="3F3F3F">
                      <a:lumMod val="75000"/>
                    </a:srgbClr>
                  </a:solidFill>
                </a:rPr>
                <a:t>Expense Amount (manual entry or OCR)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667443D-ABE8-4E05-9348-CC067F413766}"/>
                </a:ext>
              </a:extLst>
            </p:cNvPr>
            <p:cNvSpPr/>
            <p:nvPr/>
          </p:nvSpPr>
          <p:spPr>
            <a:xfrm>
              <a:off x="7629253" y="5294868"/>
              <a:ext cx="1134435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800">
                  <a:solidFill>
                    <a:srgbClr val="3F3F3F">
                      <a:lumMod val="75000"/>
                    </a:srgbClr>
                  </a:solidFill>
                </a:rPr>
                <a:t>Location (receipt image metadata)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877667E-AB33-45B3-A137-58C281CC6C44}"/>
                </a:ext>
              </a:extLst>
            </p:cNvPr>
            <p:cNvSpPr/>
            <p:nvPr/>
          </p:nvSpPr>
          <p:spPr>
            <a:xfrm>
              <a:off x="7629252" y="5599668"/>
              <a:ext cx="1134435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800">
                  <a:solidFill>
                    <a:srgbClr val="3F3F3F">
                      <a:lumMod val="75000"/>
                    </a:srgbClr>
                  </a:solidFill>
                </a:rPr>
                <a:t>Date &amp; Time (receipt image metadata)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BB88AA8-6CE3-4254-B960-46CF18623EAF}"/>
                </a:ext>
              </a:extLst>
            </p:cNvPr>
            <p:cNvSpPr/>
            <p:nvPr/>
          </p:nvSpPr>
          <p:spPr>
            <a:xfrm>
              <a:off x="7628993" y="4088865"/>
              <a:ext cx="1134695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2">
                      <a:lumMod val="75000"/>
                    </a:schemeClr>
                  </a:solidFill>
                </a:rPr>
                <a:t>Reimbursing Party (Wallet A)</a:t>
              </a:r>
            </a:p>
          </p:txBody>
        </p:sp>
      </p:grpSp>
      <p:sp>
        <p:nvSpPr>
          <p:cNvPr id="58" name="Right Arrow 1">
            <a:extLst>
              <a:ext uri="{FF2B5EF4-FFF2-40B4-BE49-F238E27FC236}">
                <a16:creationId xmlns:a16="http://schemas.microsoft.com/office/drawing/2014/main" id="{979821E1-5F1E-4814-98C2-D3EB91348F22}"/>
              </a:ext>
            </a:extLst>
          </p:cNvPr>
          <p:cNvSpPr/>
          <p:nvPr/>
        </p:nvSpPr>
        <p:spPr>
          <a:xfrm>
            <a:off x="3362274" y="5780281"/>
            <a:ext cx="1332089" cy="234854"/>
          </a:xfrm>
          <a:prstGeom prst="rightArrow">
            <a:avLst/>
          </a:prstGeom>
          <a:solidFill>
            <a:schemeClr val="accent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26">
            <a:extLst>
              <a:ext uri="{FF2B5EF4-FFF2-40B4-BE49-F238E27FC236}">
                <a16:creationId xmlns:a16="http://schemas.microsoft.com/office/drawing/2014/main" id="{8115A78B-F029-4016-AB5D-5597FE0249D5}"/>
              </a:ext>
            </a:extLst>
          </p:cNvPr>
          <p:cNvSpPr/>
          <p:nvPr/>
        </p:nvSpPr>
        <p:spPr>
          <a:xfrm>
            <a:off x="7491086" y="5779689"/>
            <a:ext cx="1332089" cy="234854"/>
          </a:xfrm>
          <a:prstGeom prst="rightArrow">
            <a:avLst/>
          </a:prstGeom>
          <a:solidFill>
            <a:schemeClr val="accent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9902568-3190-AB41-B15B-89A10320FA44}"/>
              </a:ext>
            </a:extLst>
          </p:cNvPr>
          <p:cNvSpPr/>
          <p:nvPr/>
        </p:nvSpPr>
        <p:spPr>
          <a:xfrm>
            <a:off x="5068345" y="-556"/>
            <a:ext cx="1472757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Go To Market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014B7D2-904C-B34E-A891-AC0D20F2ABC5}"/>
              </a:ext>
            </a:extLst>
          </p:cNvPr>
          <p:cNvSpPr/>
          <p:nvPr/>
        </p:nvSpPr>
        <p:spPr>
          <a:xfrm>
            <a:off x="6541102" y="-596"/>
            <a:ext cx="1472756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Competition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9F309-08EC-B944-AE64-3DA65FC8D8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AEE417-E275-F042-BEB6-B71E482A0FA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87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CEAC0F6-D30C-49AD-902A-092F434B62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8410"/>
            <a:ext cx="1432953" cy="49958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D789CC-6260-458B-B871-B1362C02B915}"/>
              </a:ext>
            </a:extLst>
          </p:cNvPr>
          <p:cNvCxnSpPr/>
          <p:nvPr/>
        </p:nvCxnSpPr>
        <p:spPr>
          <a:xfrm>
            <a:off x="0" y="6322074"/>
            <a:ext cx="12192000" cy="0"/>
          </a:xfrm>
          <a:prstGeom prst="line">
            <a:avLst/>
          </a:prstGeom>
          <a:ln w="19050">
            <a:solidFill>
              <a:srgbClr val="0808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88CB447A-496D-47CD-982E-D3E4BDBC90A5}"/>
              </a:ext>
            </a:extLst>
          </p:cNvPr>
          <p:cNvSpPr txBox="1">
            <a:spLocks/>
          </p:cNvSpPr>
          <p:nvPr/>
        </p:nvSpPr>
        <p:spPr>
          <a:xfrm>
            <a:off x="192371" y="644377"/>
            <a:ext cx="11255165" cy="57678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-113">
                <a:solidFill>
                  <a:schemeClr val="tx1">
                    <a:lumMod val="75000"/>
                    <a:lumOff val="2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j-cs"/>
              </a:defRPr>
            </a:lvl1pPr>
          </a:lstStyle>
          <a:p>
            <a:r>
              <a:rPr lang="en-US" sz="2000" err="1">
                <a:solidFill>
                  <a:schemeClr val="accent1"/>
                </a:solidFill>
              </a:rPr>
              <a:t>Approvi</a:t>
            </a:r>
            <a:r>
              <a:rPr lang="en-US" sz="2000">
                <a:solidFill>
                  <a:schemeClr val="accent1"/>
                </a:solidFill>
              </a:rPr>
              <a:t> will be integrated with multiple services to bring a seamless customer experience to our users</a:t>
            </a:r>
            <a:endParaRPr lang="en-HK" sz="2000">
              <a:solidFill>
                <a:schemeClr val="accent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6C46CC-C2F6-4323-8156-85D39E411E72}"/>
              </a:ext>
            </a:extLst>
          </p:cNvPr>
          <p:cNvSpPr/>
          <p:nvPr/>
        </p:nvSpPr>
        <p:spPr>
          <a:xfrm>
            <a:off x="2111970" y="-476"/>
            <a:ext cx="148723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Problem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5B7C5C-AA29-4A79-A9B4-4E18A7B111BD}"/>
              </a:ext>
            </a:extLst>
          </p:cNvPr>
          <p:cNvSpPr/>
          <p:nvPr/>
        </p:nvSpPr>
        <p:spPr>
          <a:xfrm>
            <a:off x="3599203" y="-516"/>
            <a:ext cx="1472757" cy="499589"/>
          </a:xfrm>
          <a:prstGeom prst="rect">
            <a:avLst/>
          </a:prstGeom>
          <a:solidFill>
            <a:srgbClr val="0808C2"/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Solution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73DABC-6E94-4552-A5CA-BBEEC9ED0A19}"/>
              </a:ext>
            </a:extLst>
          </p:cNvPr>
          <p:cNvSpPr/>
          <p:nvPr/>
        </p:nvSpPr>
        <p:spPr>
          <a:xfrm>
            <a:off x="10953137" y="-6"/>
            <a:ext cx="1238861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Appendix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39A20DB-0BF4-4C1A-AE29-6BC3029EC4B4}"/>
              </a:ext>
            </a:extLst>
          </p:cNvPr>
          <p:cNvSpPr/>
          <p:nvPr/>
        </p:nvSpPr>
        <p:spPr>
          <a:xfrm>
            <a:off x="8013858" y="-832"/>
            <a:ext cx="147637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Financials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6D9264C-3DEE-4D6D-BFC9-5401ADB03637}"/>
              </a:ext>
            </a:extLst>
          </p:cNvPr>
          <p:cNvSpPr/>
          <p:nvPr/>
        </p:nvSpPr>
        <p:spPr>
          <a:xfrm>
            <a:off x="9476764" y="-597"/>
            <a:ext cx="147899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The Team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FEB117-E9C4-404C-A17C-79D20310B0F7}"/>
              </a:ext>
            </a:extLst>
          </p:cNvPr>
          <p:cNvSpPr/>
          <p:nvPr/>
        </p:nvSpPr>
        <p:spPr>
          <a:xfrm>
            <a:off x="2" y="-39"/>
            <a:ext cx="2111968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Summary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B0CA266-50C7-C04E-A196-693ECE2018AB}"/>
              </a:ext>
            </a:extLst>
          </p:cNvPr>
          <p:cNvSpPr/>
          <p:nvPr/>
        </p:nvSpPr>
        <p:spPr>
          <a:xfrm>
            <a:off x="175740" y="1497007"/>
            <a:ext cx="3600000" cy="369332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b="1"/>
              <a:t>Payment Services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0F79C2D-CAE2-AE44-BA83-368EC25D343D}"/>
              </a:ext>
            </a:extLst>
          </p:cNvPr>
          <p:cNvSpPr/>
          <p:nvPr/>
        </p:nvSpPr>
        <p:spPr>
          <a:xfrm>
            <a:off x="4296000" y="1497007"/>
            <a:ext cx="3600000" cy="369332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b="1"/>
              <a:t>Identity Services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262F85A-2101-7441-8213-3174FAFB3B28}"/>
              </a:ext>
            </a:extLst>
          </p:cNvPr>
          <p:cNvSpPr/>
          <p:nvPr/>
        </p:nvSpPr>
        <p:spPr>
          <a:xfrm>
            <a:off x="8416260" y="1497007"/>
            <a:ext cx="3600000" cy="369332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b="1"/>
              <a:t>Wallet Services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6A76EA-086D-A64C-AC42-68617EBD2CF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3969" y="2109719"/>
            <a:ext cx="2451100" cy="15930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573E15-C629-1D42-8898-64CDAD4947B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2786" y="4020175"/>
            <a:ext cx="1903114" cy="1862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CD8D47-8D04-034B-9E91-89E1D6976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000" y="2109719"/>
            <a:ext cx="1270000" cy="177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3F210A-AD9C-834B-AEAE-2A19A5BD218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68345" y="3994398"/>
            <a:ext cx="1955800" cy="19137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6A18B3-849B-EF4B-A1E5-F15C4A168C4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5349" y="3512922"/>
            <a:ext cx="2881822" cy="14409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632CDD-38E6-FD4E-8B19-29897A033F0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6260" y="2166108"/>
            <a:ext cx="3600000" cy="11619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EDF35F-0D51-AE4F-B766-A35EF2F8CA18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1349" y="5136648"/>
            <a:ext cx="1391788" cy="1051573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6335C8F2-1880-6147-8A86-979750549937}"/>
              </a:ext>
            </a:extLst>
          </p:cNvPr>
          <p:cNvSpPr/>
          <p:nvPr/>
        </p:nvSpPr>
        <p:spPr>
          <a:xfrm>
            <a:off x="5068345" y="-556"/>
            <a:ext cx="1472757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Go To Market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CCE031BC-324C-E540-B4BE-D066FC2ED2CA}"/>
              </a:ext>
            </a:extLst>
          </p:cNvPr>
          <p:cNvSpPr/>
          <p:nvPr/>
        </p:nvSpPr>
        <p:spPr>
          <a:xfrm>
            <a:off x="6541102" y="-596"/>
            <a:ext cx="1472756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Competition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8D8647-034E-1144-851F-985C6BEDB2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AEE417-E275-F042-BEB6-B71E482A0FA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301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499998"/>
            <a:ext cx="12192000" cy="2800390"/>
          </a:xfrm>
          <a:prstGeom prst="rect">
            <a:avLst/>
          </a:prstGeom>
          <a:solidFill>
            <a:srgbClr val="0808C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8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AutoShape 2" descr="Image result for check mark">
            <a:extLst>
              <a:ext uri="{FF2B5EF4-FFF2-40B4-BE49-F238E27FC236}">
                <a16:creationId xmlns:a16="http://schemas.microsoft.com/office/drawing/2014/main" id="{50A718F7-A14D-47A5-9F57-084B948CB4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CEAC0F6-D30C-49AD-902A-092F434B62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505" y="387560"/>
            <a:ext cx="5297588" cy="184696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7B21455-4380-4E72-8EF9-B54665B909F1}"/>
              </a:ext>
            </a:extLst>
          </p:cNvPr>
          <p:cNvSpPr txBox="1">
            <a:spLocks/>
          </p:cNvSpPr>
          <p:nvPr/>
        </p:nvSpPr>
        <p:spPr>
          <a:xfrm>
            <a:off x="519601" y="2234527"/>
            <a:ext cx="5021395" cy="147151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-113">
                <a:solidFill>
                  <a:schemeClr val="tx1">
                    <a:lumMod val="75000"/>
                    <a:lumOff val="2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j-cs"/>
              </a:defRPr>
            </a:lvl1pPr>
          </a:lstStyle>
          <a:p>
            <a:endParaRPr lang="en-HK" sz="32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77645A-5E2D-4DE7-A2F9-B99EBEBBE3A6}"/>
              </a:ext>
            </a:extLst>
          </p:cNvPr>
          <p:cNvSpPr txBox="1">
            <a:spLocks/>
          </p:cNvSpPr>
          <p:nvPr/>
        </p:nvSpPr>
        <p:spPr>
          <a:xfrm>
            <a:off x="6268729" y="387560"/>
            <a:ext cx="5021395" cy="241283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-113">
                <a:solidFill>
                  <a:schemeClr val="tx1">
                    <a:lumMod val="75000"/>
                    <a:lumOff val="2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j-cs"/>
              </a:defRPr>
            </a:lvl1pPr>
          </a:lstStyle>
          <a:p>
            <a:r>
              <a:rPr lang="en-US" sz="3200" err="1">
                <a:solidFill>
                  <a:schemeClr val="tx1"/>
                </a:solidFill>
              </a:rPr>
              <a:t>Approvi</a:t>
            </a:r>
            <a:endParaRPr lang="en-US" sz="3200">
              <a:solidFill>
                <a:schemeClr val="tx1"/>
              </a:solidFill>
            </a:endParaRPr>
          </a:p>
          <a:p>
            <a:endParaRPr lang="en-US" sz="3200">
              <a:solidFill>
                <a:schemeClr val="tx1"/>
              </a:solidFill>
            </a:endParaRPr>
          </a:p>
          <a:p>
            <a:r>
              <a:rPr lang="en-US" sz="3200" i="1">
                <a:solidFill>
                  <a:schemeClr val="tx1"/>
                </a:solidFill>
              </a:rPr>
              <a:t>Expenses, Done Right.</a:t>
            </a:r>
            <a:endParaRPr lang="en-HK" sz="3200" i="1">
              <a:solidFill>
                <a:schemeClr val="tx1"/>
              </a:solidFill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9C130839-CA57-4EAE-96D8-BEB3F98AA3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8410"/>
            <a:ext cx="1432953" cy="49958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C920DBA-A3CA-4F7A-AFCB-3719323F5ECF}"/>
              </a:ext>
            </a:extLst>
          </p:cNvPr>
          <p:cNvCxnSpPr/>
          <p:nvPr/>
        </p:nvCxnSpPr>
        <p:spPr>
          <a:xfrm>
            <a:off x="0" y="6322074"/>
            <a:ext cx="12192000" cy="0"/>
          </a:xfrm>
          <a:prstGeom prst="line">
            <a:avLst/>
          </a:prstGeom>
          <a:ln w="19050">
            <a:solidFill>
              <a:srgbClr val="0808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5EFE638F-80BB-41DF-A617-31B14483361C}"/>
              </a:ext>
            </a:extLst>
          </p:cNvPr>
          <p:cNvSpPr/>
          <p:nvPr/>
        </p:nvSpPr>
        <p:spPr>
          <a:xfrm>
            <a:off x="3813036" y="3438528"/>
            <a:ext cx="397474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Go To Market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6AAF4F-5648-F045-B8D0-EA7E21A2C2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AEE417-E275-F042-BEB6-B71E482A0FA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CEAC0F6-D30C-49AD-902A-092F434B62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8410"/>
            <a:ext cx="1432953" cy="49958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D789CC-6260-458B-B871-B1362C02B915}"/>
              </a:ext>
            </a:extLst>
          </p:cNvPr>
          <p:cNvCxnSpPr/>
          <p:nvPr/>
        </p:nvCxnSpPr>
        <p:spPr>
          <a:xfrm>
            <a:off x="0" y="6322074"/>
            <a:ext cx="12192000" cy="0"/>
          </a:xfrm>
          <a:prstGeom prst="line">
            <a:avLst/>
          </a:prstGeom>
          <a:ln w="19050">
            <a:solidFill>
              <a:srgbClr val="0808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FFA74C6-1C74-449E-B627-4AE6984392B5}"/>
              </a:ext>
            </a:extLst>
          </p:cNvPr>
          <p:cNvSpPr/>
          <p:nvPr/>
        </p:nvSpPr>
        <p:spPr>
          <a:xfrm>
            <a:off x="2111970" y="-476"/>
            <a:ext cx="148723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Problem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8763D1-8828-4BB5-B500-2899FD781020}"/>
              </a:ext>
            </a:extLst>
          </p:cNvPr>
          <p:cNvSpPr/>
          <p:nvPr/>
        </p:nvSpPr>
        <p:spPr>
          <a:xfrm>
            <a:off x="3599203" y="-516"/>
            <a:ext cx="1472757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Solution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E31D9D-2465-4545-A9B4-D839C4179387}"/>
              </a:ext>
            </a:extLst>
          </p:cNvPr>
          <p:cNvSpPr/>
          <p:nvPr/>
        </p:nvSpPr>
        <p:spPr>
          <a:xfrm>
            <a:off x="10953137" y="-6"/>
            <a:ext cx="1238861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Appendix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8D04499-F2F7-4C97-93F6-6911B6FDD273}"/>
              </a:ext>
            </a:extLst>
          </p:cNvPr>
          <p:cNvSpPr/>
          <p:nvPr/>
        </p:nvSpPr>
        <p:spPr>
          <a:xfrm>
            <a:off x="8013858" y="-832"/>
            <a:ext cx="147637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Financials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378F73-7517-4A65-8EBB-F6619AB91820}"/>
              </a:ext>
            </a:extLst>
          </p:cNvPr>
          <p:cNvSpPr/>
          <p:nvPr/>
        </p:nvSpPr>
        <p:spPr>
          <a:xfrm>
            <a:off x="9476764" y="-597"/>
            <a:ext cx="147899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The Team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8AE928-5B05-4124-B01B-374C5F58A371}"/>
              </a:ext>
            </a:extLst>
          </p:cNvPr>
          <p:cNvSpPr/>
          <p:nvPr/>
        </p:nvSpPr>
        <p:spPr>
          <a:xfrm>
            <a:off x="2" y="-39"/>
            <a:ext cx="2111968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Summary</a:t>
            </a:r>
          </a:p>
        </p:txBody>
      </p: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D950A0D1-322C-482F-A7A2-6335CF148436}"/>
              </a:ext>
            </a:extLst>
          </p:cNvPr>
          <p:cNvGrpSpPr/>
          <p:nvPr/>
        </p:nvGrpSpPr>
        <p:grpSpPr>
          <a:xfrm>
            <a:off x="1083579" y="1389179"/>
            <a:ext cx="9915478" cy="4152193"/>
            <a:chOff x="27649" y="1725079"/>
            <a:chExt cx="9915478" cy="4152193"/>
          </a:xfrm>
        </p:grpSpPr>
        <p:grpSp>
          <p:nvGrpSpPr>
            <p:cNvPr id="71" name="Group 24">
              <a:extLst>
                <a:ext uri="{FF2B5EF4-FFF2-40B4-BE49-F238E27FC236}">
                  <a16:creationId xmlns:a16="http://schemas.microsoft.com/office/drawing/2014/main" id="{0DB3433B-6702-45C8-9A57-A5E3650531FB}"/>
                </a:ext>
              </a:extLst>
            </p:cNvPr>
            <p:cNvGrpSpPr/>
            <p:nvPr/>
          </p:nvGrpSpPr>
          <p:grpSpPr>
            <a:xfrm>
              <a:off x="6306973" y="4516858"/>
              <a:ext cx="3629139" cy="1360413"/>
              <a:chOff x="6080788" y="4756224"/>
              <a:chExt cx="3629139" cy="1360413"/>
            </a:xfrm>
          </p:grpSpPr>
          <p:sp>
            <p:nvSpPr>
              <p:cNvPr id="84" name="Text Box 52" descr="© INSCALE GmbH, 26.05.2010&#10;http://www.presentationload.com/">
                <a:extLst>
                  <a:ext uri="{FF2B5EF4-FFF2-40B4-BE49-F238E27FC236}">
                    <a16:creationId xmlns:a16="http://schemas.microsoft.com/office/drawing/2014/main" id="{06788023-A2FD-4A4D-A42C-C9E6913137E7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6677826" y="5096144"/>
                <a:ext cx="3032101" cy="102049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72000" rIns="0" bIns="0">
                <a:noAutofit/>
              </a:bodyPr>
              <a:lstStyle/>
              <a:p>
                <a:pPr marL="171450" lvl="0" indent="-171450" algn="r" defTabSz="801688"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en-GB" sz="1300" kern="0" noProof="1">
                    <a:solidFill>
                      <a:srgbClr val="5F5F5F"/>
                    </a:solidFill>
                    <a:ea typeface="ＭＳ Ｐゴシック"/>
                    <a:cs typeface="Arial" charset="0"/>
                  </a:rPr>
                  <a:t>From </a:t>
                </a:r>
                <a:r>
                  <a:rPr lang="en-GB" sz="1300" b="1" kern="0" noProof="1">
                    <a:solidFill>
                      <a:srgbClr val="5F5F5F"/>
                    </a:solidFill>
                    <a:ea typeface="ＭＳ Ｐゴシック"/>
                    <a:cs typeface="Arial" charset="0"/>
                  </a:rPr>
                  <a:t>legacy</a:t>
                </a:r>
                <a:r>
                  <a:rPr lang="en-GB" sz="1300" kern="0" noProof="1">
                    <a:solidFill>
                      <a:srgbClr val="5F5F5F"/>
                    </a:solidFill>
                    <a:ea typeface="ＭＳ Ｐゴシック"/>
                    <a:cs typeface="Arial" charset="0"/>
                  </a:rPr>
                  <a:t> systems using cards and manual entry to several blockchain-based payment systems</a:t>
                </a:r>
              </a:p>
              <a:p>
                <a:pPr marL="171450" lvl="0" indent="-171450" algn="r" defTabSz="801688"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en-GB" sz="1300" b="1" kern="0" noProof="1">
                    <a:solidFill>
                      <a:srgbClr val="5F5F5F"/>
                    </a:solidFill>
                    <a:ea typeface="ＭＳ Ｐゴシック"/>
                    <a:cs typeface="Arial" charset="0"/>
                  </a:rPr>
                  <a:t>Highly competitive </a:t>
                </a:r>
                <a:r>
                  <a:rPr lang="en-GB" sz="1300" kern="0" noProof="1">
                    <a:solidFill>
                      <a:srgbClr val="5F5F5F"/>
                    </a:solidFill>
                    <a:ea typeface="ＭＳ Ｐゴシック"/>
                    <a:cs typeface="Arial" charset="0"/>
                  </a:rPr>
                  <a:t>landscape with several companies including Certify, Chrome River Technologies, Expensify, Infor and SAP </a:t>
                </a:r>
              </a:p>
            </p:txBody>
          </p:sp>
          <p:sp>
            <p:nvSpPr>
              <p:cNvPr id="85" name="Text Box 118" descr="© INSCALE GmbH, 26.05.2010&#10;http://www.presentationload.com/">
                <a:extLst>
                  <a:ext uri="{FF2B5EF4-FFF2-40B4-BE49-F238E27FC236}">
                    <a16:creationId xmlns:a16="http://schemas.microsoft.com/office/drawing/2014/main" id="{F165821B-6C72-40EF-A114-CB3244EAFC25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6080788" y="4756224"/>
                <a:ext cx="3573190" cy="3497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72000" anchor="b" anchorCtr="0">
                <a:spAutoFit/>
              </a:bodyPr>
              <a:lstStyle/>
              <a:p>
                <a:pPr lvl="0" algn="r" defTabSz="801688">
                  <a:spcBef>
                    <a:spcPct val="20000"/>
                  </a:spcBef>
                  <a:defRPr/>
                </a:pPr>
                <a:r>
                  <a:rPr lang="en-US" kern="0" noProof="1">
                    <a:solidFill>
                      <a:srgbClr val="005095"/>
                    </a:solidFill>
                    <a:ea typeface="ＭＳ Ｐゴシック"/>
                    <a:cs typeface="Arial" charset="0"/>
                  </a:rPr>
                  <a:t>Diversity of competitors</a:t>
                </a:r>
              </a:p>
            </p:txBody>
          </p:sp>
          <p:cxnSp>
            <p:nvCxnSpPr>
              <p:cNvPr id="86" name="Gerade Verbindung 27">
                <a:extLst>
                  <a:ext uri="{FF2B5EF4-FFF2-40B4-BE49-F238E27FC236}">
                    <a16:creationId xmlns:a16="http://schemas.microsoft.com/office/drawing/2014/main" id="{71D1ADBE-E09A-4303-A4A1-B728EB40E2DB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>
                <a:off x="7189927" y="5107559"/>
                <a:ext cx="2520000" cy="0"/>
              </a:xfrm>
              <a:prstGeom prst="line">
                <a:avLst/>
              </a:prstGeom>
              <a:noFill/>
              <a:ln w="9525">
                <a:solidFill>
                  <a:srgbClr val="048B9A"/>
                </a:solidFill>
                <a:prstDash val="solid"/>
                <a:round/>
                <a:headEnd/>
                <a:tailEnd/>
              </a:ln>
              <a:effectLst/>
            </p:spPr>
          </p:cxnSp>
        </p:grpSp>
        <p:grpSp>
          <p:nvGrpSpPr>
            <p:cNvPr id="72" name="Group 26">
              <a:extLst>
                <a:ext uri="{FF2B5EF4-FFF2-40B4-BE49-F238E27FC236}">
                  <a16:creationId xmlns:a16="http://schemas.microsoft.com/office/drawing/2014/main" id="{AC82CF33-3703-4B9F-8CFE-6313C2F85ECD}"/>
                </a:ext>
              </a:extLst>
            </p:cNvPr>
            <p:cNvGrpSpPr/>
            <p:nvPr/>
          </p:nvGrpSpPr>
          <p:grpSpPr>
            <a:xfrm>
              <a:off x="27649" y="1725079"/>
              <a:ext cx="2931469" cy="1870852"/>
              <a:chOff x="-198536" y="1964445"/>
              <a:chExt cx="2931469" cy="1870852"/>
            </a:xfrm>
          </p:grpSpPr>
          <p:sp>
            <p:nvSpPr>
              <p:cNvPr id="81" name="Text Box 52" descr="© INSCALE GmbH, 26.05.2010&#10;http://www.presentationload.com/">
                <a:extLst>
                  <a:ext uri="{FF2B5EF4-FFF2-40B4-BE49-F238E27FC236}">
                    <a16:creationId xmlns:a16="http://schemas.microsoft.com/office/drawing/2014/main" id="{D9F3DBB9-E70A-4761-A266-A60F508E1F53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-189010" y="2302670"/>
                <a:ext cx="2558722" cy="15326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72000" rIns="0" bIns="0">
                <a:noAutofit/>
              </a:bodyPr>
              <a:lstStyle/>
              <a:p>
                <a:pPr marL="171450" lvl="0" indent="-171450" defTabSz="801688"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en-GB" sz="1300" kern="0" noProof="1">
                    <a:solidFill>
                      <a:srgbClr val="5F5F5F"/>
                    </a:solidFill>
                    <a:ea typeface="ＭＳ Ｐゴシック"/>
                    <a:cs typeface="Arial" charset="0"/>
                  </a:rPr>
                  <a:t>Rising need to </a:t>
                </a:r>
                <a:r>
                  <a:rPr lang="en-GB" sz="1300" b="1" kern="0" noProof="1">
                    <a:solidFill>
                      <a:srgbClr val="5F5F5F"/>
                    </a:solidFill>
                    <a:ea typeface="ＭＳ Ｐゴシック"/>
                    <a:cs typeface="Arial" charset="0"/>
                  </a:rPr>
                  <a:t>automates</a:t>
                </a:r>
                <a:r>
                  <a:rPr lang="en-GB" sz="1300" kern="0" noProof="1">
                    <a:solidFill>
                      <a:srgbClr val="5F5F5F"/>
                    </a:solidFill>
                    <a:ea typeface="ＭＳ Ｐゴシック"/>
                    <a:cs typeface="Arial" charset="0"/>
                  </a:rPr>
                  <a:t> and </a:t>
                </a:r>
                <a:r>
                  <a:rPr lang="en-GB" sz="1300" b="1" kern="0" noProof="1">
                    <a:solidFill>
                      <a:srgbClr val="5F5F5F"/>
                    </a:solidFill>
                    <a:ea typeface="ＭＳ Ｐゴシック"/>
                    <a:cs typeface="Arial" charset="0"/>
                  </a:rPr>
                  <a:t>streamlines</a:t>
                </a:r>
                <a:r>
                  <a:rPr lang="en-GB" sz="1300" kern="0" noProof="1">
                    <a:solidFill>
                      <a:srgbClr val="5F5F5F"/>
                    </a:solidFill>
                    <a:ea typeface="ＭＳ Ｐゴシック"/>
                    <a:cs typeface="Arial" charset="0"/>
                  </a:rPr>
                  <a:t> employee expenses efficiently with reduced </a:t>
                </a:r>
                <a:r>
                  <a:rPr lang="en-GB" sz="1300" b="1" kern="0" noProof="1">
                    <a:solidFill>
                      <a:srgbClr val="5F5F5F"/>
                    </a:solidFill>
                    <a:ea typeface="ＭＳ Ｐゴシック"/>
                    <a:cs typeface="Arial" charset="0"/>
                  </a:rPr>
                  <a:t>errors</a:t>
                </a:r>
                <a:r>
                  <a:rPr lang="en-GB" sz="1300" kern="0" noProof="1">
                    <a:solidFill>
                      <a:srgbClr val="5F5F5F"/>
                    </a:solidFill>
                    <a:ea typeface="ＭＳ Ｐゴシック"/>
                    <a:cs typeface="Arial" charset="0"/>
                  </a:rPr>
                  <a:t> and lowered </a:t>
                </a:r>
                <a:r>
                  <a:rPr lang="en-GB" sz="1300" b="1" kern="0" noProof="1">
                    <a:solidFill>
                      <a:srgbClr val="5F5F5F"/>
                    </a:solidFill>
                    <a:ea typeface="ＭＳ Ｐゴシック"/>
                    <a:cs typeface="Arial" charset="0"/>
                  </a:rPr>
                  <a:t>costs</a:t>
                </a:r>
              </a:p>
              <a:p>
                <a:pPr marL="171450" lvl="0" indent="-171450" defTabSz="801688"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en-GB" sz="1300" kern="0" noProof="1">
                    <a:solidFill>
                      <a:srgbClr val="5F5F5F"/>
                    </a:solidFill>
                    <a:ea typeface="ＭＳ Ｐゴシック"/>
                    <a:cs typeface="Arial" charset="0"/>
                  </a:rPr>
                  <a:t>Need for employees to </a:t>
                </a:r>
                <a:r>
                  <a:rPr lang="en-GB" sz="1300" b="1" kern="0" noProof="1">
                    <a:solidFill>
                      <a:srgbClr val="5F5F5F"/>
                    </a:solidFill>
                    <a:ea typeface="ＭＳ Ｐゴシック"/>
                    <a:cs typeface="Arial" charset="0"/>
                  </a:rPr>
                  <a:t>conveniently</a:t>
                </a:r>
                <a:r>
                  <a:rPr lang="en-GB" sz="1300" kern="0" noProof="1">
                    <a:solidFill>
                      <a:srgbClr val="5F5F5F"/>
                    </a:solidFill>
                    <a:ea typeface="ＭＳ Ｐゴシック"/>
                    <a:cs typeface="Arial" charset="0"/>
                  </a:rPr>
                  <a:t> generate expense reports and </a:t>
                </a:r>
                <a:r>
                  <a:rPr lang="en-GB" sz="1300" b="1" kern="0" noProof="1">
                    <a:solidFill>
                      <a:srgbClr val="5F5F5F"/>
                    </a:solidFill>
                    <a:ea typeface="ＭＳ Ｐゴシック"/>
                    <a:cs typeface="Arial" charset="0"/>
                  </a:rPr>
                  <a:t>faster</a:t>
                </a:r>
                <a:r>
                  <a:rPr lang="en-GB" sz="1300" kern="0" noProof="1">
                    <a:solidFill>
                      <a:srgbClr val="5F5F5F"/>
                    </a:solidFill>
                    <a:ea typeface="ＭＳ Ｐゴシック"/>
                    <a:cs typeface="Arial" charset="0"/>
                  </a:rPr>
                  <a:t> reimbursements</a:t>
                </a:r>
              </a:p>
              <a:p>
                <a:pPr marL="171450" indent="-171450" defTabSz="801688"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en-GB" sz="1300" b="1" kern="0" noProof="1">
                    <a:solidFill>
                      <a:srgbClr val="5F5F5F"/>
                    </a:solidFill>
                    <a:ea typeface="ＭＳ Ｐゴシック"/>
                    <a:cs typeface="Arial" charset="0"/>
                  </a:rPr>
                  <a:t>Rising adoption </a:t>
                </a:r>
                <a:r>
                  <a:rPr lang="en-GB" sz="1300" kern="0" noProof="1">
                    <a:solidFill>
                      <a:srgbClr val="5F5F5F"/>
                    </a:solidFill>
                    <a:ea typeface="ＭＳ Ｐゴシック"/>
                    <a:cs typeface="Arial" charset="0"/>
                  </a:rPr>
                  <a:t>of expense management software </a:t>
                </a:r>
                <a:r>
                  <a:rPr lang="en-GB" sz="1300" b="1" kern="0" noProof="1">
                    <a:solidFill>
                      <a:srgbClr val="5F5F5F"/>
                    </a:solidFill>
                    <a:ea typeface="ＭＳ Ｐゴシック"/>
                    <a:cs typeface="Arial" charset="0"/>
                  </a:rPr>
                  <a:t>integrated </a:t>
                </a:r>
                <a:r>
                  <a:rPr lang="en-GB" sz="1300" kern="0" noProof="1">
                    <a:solidFill>
                      <a:srgbClr val="5F5F5F"/>
                    </a:solidFill>
                    <a:ea typeface="ＭＳ Ｐゴシック"/>
                    <a:cs typeface="Arial" charset="0"/>
                  </a:rPr>
                  <a:t>with mobile apps</a:t>
                </a:r>
              </a:p>
            </p:txBody>
          </p:sp>
          <p:sp>
            <p:nvSpPr>
              <p:cNvPr id="82" name="Text Box 118" descr="© INSCALE GmbH, 26.05.2010&#10;http://www.presentationload.com/">
                <a:extLst>
                  <a:ext uri="{FF2B5EF4-FFF2-40B4-BE49-F238E27FC236}">
                    <a16:creationId xmlns:a16="http://schemas.microsoft.com/office/drawing/2014/main" id="{31DE9848-58E6-4E5F-86AC-8DF2B9E8C28E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-198536" y="1964445"/>
                <a:ext cx="2931469" cy="3497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72000" anchor="b" anchorCtr="0">
                <a:spAutoFit/>
              </a:bodyPr>
              <a:lstStyle/>
              <a:p>
                <a:pPr lvl="0" defTabSz="801688">
                  <a:spcBef>
                    <a:spcPct val="20000"/>
                  </a:spcBef>
                  <a:defRPr/>
                </a:pPr>
                <a:r>
                  <a:rPr lang="en-US" kern="0" noProof="1">
                    <a:solidFill>
                      <a:srgbClr val="005095"/>
                    </a:solidFill>
                    <a:ea typeface="ＭＳ Ｐゴシック"/>
                    <a:cs typeface="Arial" charset="0"/>
                  </a:rPr>
                  <a:t>Strong key market drivers</a:t>
                </a:r>
              </a:p>
            </p:txBody>
          </p:sp>
          <p:sp>
            <p:nvSpPr>
              <p:cNvPr id="83" name="Line 51" descr="© INSCALE GmbH, 26.05.2010&#10;http://www.presentationload.com/">
                <a:extLst>
                  <a:ext uri="{FF2B5EF4-FFF2-40B4-BE49-F238E27FC236}">
                    <a16:creationId xmlns:a16="http://schemas.microsoft.com/office/drawing/2014/main" id="{146E4FA7-A886-40C9-95AE-592FFF5DBB60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 flipV="1">
                <a:off x="-198535" y="2288244"/>
                <a:ext cx="2520000" cy="26900"/>
              </a:xfrm>
              <a:prstGeom prst="line">
                <a:avLst/>
              </a:prstGeom>
              <a:noFill/>
              <a:ln w="9525">
                <a:solidFill>
                  <a:srgbClr val="048B9A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1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ea typeface="ＭＳ Ｐゴシック"/>
                </a:endParaRPr>
              </a:p>
            </p:txBody>
          </p:sp>
        </p:grpSp>
        <p:grpSp>
          <p:nvGrpSpPr>
            <p:cNvPr id="73" name="Group 23">
              <a:extLst>
                <a:ext uri="{FF2B5EF4-FFF2-40B4-BE49-F238E27FC236}">
                  <a16:creationId xmlns:a16="http://schemas.microsoft.com/office/drawing/2014/main" id="{6CDA5373-5EF4-4077-9144-FF03811C5224}"/>
                </a:ext>
              </a:extLst>
            </p:cNvPr>
            <p:cNvGrpSpPr/>
            <p:nvPr/>
          </p:nvGrpSpPr>
          <p:grpSpPr>
            <a:xfrm>
              <a:off x="27650" y="4507076"/>
              <a:ext cx="2659160" cy="1370196"/>
              <a:chOff x="-198535" y="4746442"/>
              <a:chExt cx="2659160" cy="1370196"/>
            </a:xfrm>
          </p:grpSpPr>
          <p:sp>
            <p:nvSpPr>
              <p:cNvPr id="78" name="Text Box 52" descr="© INSCALE GmbH, 26.05.2010&#10;http://www.presentationload.com/">
                <a:extLst>
                  <a:ext uri="{FF2B5EF4-FFF2-40B4-BE49-F238E27FC236}">
                    <a16:creationId xmlns:a16="http://schemas.microsoft.com/office/drawing/2014/main" id="{7824BEEC-8B9E-4A1F-984E-CF03B5B9A325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-189010" y="5096145"/>
                <a:ext cx="2649635" cy="102049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72000" rIns="0" bIns="0">
                <a:noAutofit/>
              </a:bodyPr>
              <a:lstStyle/>
              <a:p>
                <a:pPr marL="171450" lvl="0" indent="-171450" defTabSz="801688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fr-FR" sz="1300" kern="0" noProof="1">
                    <a:solidFill>
                      <a:srgbClr val="5F5F5F"/>
                    </a:solidFill>
                    <a:ea typeface="ＭＳ Ｐゴシック"/>
                    <a:cs typeface="Arial" charset="0"/>
                  </a:rPr>
                  <a:t>A</a:t>
                </a:r>
                <a:r>
                  <a:rPr lang="en-GB" sz="1300" kern="0" noProof="1">
                    <a:solidFill>
                      <a:srgbClr val="5F5F5F"/>
                    </a:solidFill>
                    <a:ea typeface="ＭＳ Ｐゴシック"/>
                    <a:cs typeface="Arial" charset="0"/>
                  </a:rPr>
                  <a:t> 2019 year-over-year </a:t>
                </a:r>
                <a:r>
                  <a:rPr lang="en-GB" sz="1300" b="1" kern="0" noProof="1">
                    <a:solidFill>
                      <a:srgbClr val="5F5F5F"/>
                    </a:solidFill>
                    <a:ea typeface="ＭＳ Ｐゴシック"/>
                    <a:cs typeface="Arial" charset="0"/>
                  </a:rPr>
                  <a:t>growth rate</a:t>
                </a:r>
                <a:r>
                  <a:rPr lang="en-GB" sz="1300" kern="0" noProof="1">
                    <a:solidFill>
                      <a:srgbClr val="5F5F5F"/>
                    </a:solidFill>
                    <a:ea typeface="ＭＳ Ｐゴシック"/>
                    <a:cs typeface="Arial" charset="0"/>
                  </a:rPr>
                  <a:t> expected </a:t>
                </a:r>
                <a:r>
                  <a:rPr lang="en-GB" sz="1300" b="1" kern="0" noProof="1">
                    <a:solidFill>
                      <a:srgbClr val="5F5F5F"/>
                    </a:solidFill>
                    <a:ea typeface="ＭＳ Ｐゴシック"/>
                    <a:cs typeface="Arial" charset="0"/>
                  </a:rPr>
                  <a:t>11%</a:t>
                </a:r>
              </a:p>
              <a:p>
                <a:pPr marL="171450" lvl="0" indent="-171450" defTabSz="801688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fr-FR" sz="1300" kern="0" noProof="1">
                    <a:solidFill>
                      <a:srgbClr val="5F5F5F"/>
                    </a:solidFill>
                    <a:ea typeface="ＭＳ Ｐゴシック"/>
                    <a:cs typeface="Arial" charset="0"/>
                  </a:rPr>
                  <a:t>A</a:t>
                </a:r>
                <a:r>
                  <a:rPr lang="en-GB" sz="1300" kern="0" noProof="1">
                    <a:solidFill>
                      <a:srgbClr val="5F5F5F"/>
                    </a:solidFill>
                    <a:ea typeface="ＭＳ Ｐゴシック"/>
                    <a:cs typeface="Arial" charset="0"/>
                  </a:rPr>
                  <a:t> fast growing market with </a:t>
                </a:r>
                <a:r>
                  <a:rPr lang="en-GB" sz="1300" b="1" kern="0" noProof="1">
                    <a:solidFill>
                      <a:srgbClr val="5F5F5F"/>
                    </a:solidFill>
                    <a:ea typeface="ＭＳ Ｐゴシック"/>
                    <a:cs typeface="Arial" charset="0"/>
                  </a:rPr>
                  <a:t>a CAGR of close to 12% during the forecast period</a:t>
                </a:r>
              </a:p>
              <a:p>
                <a:pPr marL="171450" lvl="0" indent="-171450" defTabSz="801688"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fr-FR" sz="1300" b="1" kern="0" noProof="1">
                    <a:solidFill>
                      <a:srgbClr val="5F5F5F"/>
                    </a:solidFill>
                    <a:ea typeface="ＭＳ Ｐゴシック"/>
                    <a:cs typeface="Arial" charset="0"/>
                  </a:rPr>
                  <a:t>35% </a:t>
                </a:r>
                <a:r>
                  <a:rPr lang="fr-FR" sz="1300" kern="0" noProof="1">
                    <a:solidFill>
                      <a:srgbClr val="5F5F5F"/>
                    </a:solidFill>
                    <a:ea typeface="ＭＳ Ｐゴシック"/>
                    <a:cs typeface="Arial" charset="0"/>
                  </a:rPr>
                  <a:t>of market growth will come from </a:t>
                </a:r>
                <a:r>
                  <a:rPr lang="fr-FR" sz="1300" b="1" kern="0" noProof="1">
                    <a:solidFill>
                      <a:srgbClr val="5F5F5F"/>
                    </a:solidFill>
                    <a:ea typeface="ＭＳ Ｐゴシック"/>
                    <a:cs typeface="Arial" charset="0"/>
                  </a:rPr>
                  <a:t>APAC</a:t>
                </a:r>
                <a:endParaRPr lang="en-GB" sz="1300" b="1" kern="0" noProof="1">
                  <a:solidFill>
                    <a:srgbClr val="5F5F5F"/>
                  </a:solidFill>
                  <a:ea typeface="ＭＳ Ｐゴシック"/>
                  <a:cs typeface="Arial" charset="0"/>
                </a:endParaRPr>
              </a:p>
            </p:txBody>
          </p:sp>
          <p:sp>
            <p:nvSpPr>
              <p:cNvPr id="79" name="Text Box 118" descr="© INSCALE GmbH, 26.05.2010&#10;http://www.presentationload.com/">
                <a:extLst>
                  <a:ext uri="{FF2B5EF4-FFF2-40B4-BE49-F238E27FC236}">
                    <a16:creationId xmlns:a16="http://schemas.microsoft.com/office/drawing/2014/main" id="{465D321A-043A-4F89-A956-78FCC2D30A9D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-162546" y="4746442"/>
                <a:ext cx="2402266" cy="3497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72000" anchor="b" anchorCtr="0">
                <a:spAutoFit/>
              </a:bodyPr>
              <a:lstStyle/>
              <a:p>
                <a:pPr lvl="0" defTabSz="801688">
                  <a:spcBef>
                    <a:spcPct val="20000"/>
                  </a:spcBef>
                  <a:defRPr/>
                </a:pPr>
                <a:r>
                  <a:rPr lang="en-US" kern="0" noProof="1">
                    <a:solidFill>
                      <a:srgbClr val="005095"/>
                    </a:solidFill>
                    <a:ea typeface="ＭＳ Ｐゴシック"/>
                    <a:cs typeface="Arial" charset="0"/>
                  </a:rPr>
                  <a:t>A fast growing market</a:t>
                </a:r>
              </a:p>
            </p:txBody>
          </p:sp>
          <p:cxnSp>
            <p:nvCxnSpPr>
              <p:cNvPr id="80" name="Gerade Verbindung 35">
                <a:extLst>
                  <a:ext uri="{FF2B5EF4-FFF2-40B4-BE49-F238E27FC236}">
                    <a16:creationId xmlns:a16="http://schemas.microsoft.com/office/drawing/2014/main" id="{1B25E6CF-A743-4376-82A0-6D6C9CC5E93B}"/>
                  </a:ext>
                </a:extLst>
              </p:cNvPr>
              <p:cNvCxnSpPr>
                <a:cxnSpLocks/>
              </p:cNvCxnSpPr>
              <p:nvPr/>
            </p:nvCxnSpPr>
            <p:spPr bwMode="gray">
              <a:xfrm>
                <a:off x="-198535" y="5096145"/>
                <a:ext cx="2520000" cy="0"/>
              </a:xfrm>
              <a:prstGeom prst="line">
                <a:avLst/>
              </a:prstGeom>
              <a:noFill/>
              <a:ln w="9525">
                <a:solidFill>
                  <a:srgbClr val="048B9A"/>
                </a:solidFill>
                <a:prstDash val="solid"/>
                <a:round/>
                <a:headEnd/>
                <a:tailEnd/>
              </a:ln>
            </p:spPr>
          </p:cxnSp>
        </p:grpSp>
        <p:grpSp>
          <p:nvGrpSpPr>
            <p:cNvPr id="74" name="Group 25">
              <a:extLst>
                <a:ext uri="{FF2B5EF4-FFF2-40B4-BE49-F238E27FC236}">
                  <a16:creationId xmlns:a16="http://schemas.microsoft.com/office/drawing/2014/main" id="{C34A0D1E-E569-461C-AC1F-A07E6B8C41A7}"/>
                </a:ext>
              </a:extLst>
            </p:cNvPr>
            <p:cNvGrpSpPr/>
            <p:nvPr/>
          </p:nvGrpSpPr>
          <p:grpSpPr>
            <a:xfrm>
              <a:off x="6904011" y="1742903"/>
              <a:ext cx="3039116" cy="2430301"/>
              <a:chOff x="6677826" y="1982269"/>
              <a:chExt cx="3039116" cy="2430301"/>
            </a:xfrm>
          </p:grpSpPr>
          <p:sp>
            <p:nvSpPr>
              <p:cNvPr id="75" name="Text Box 53" descr="© INSCALE GmbH, 26.05.2010&#10;http://www.presentationload.com/">
                <a:extLst>
                  <a:ext uri="{FF2B5EF4-FFF2-40B4-BE49-F238E27FC236}">
                    <a16:creationId xmlns:a16="http://schemas.microsoft.com/office/drawing/2014/main" id="{AF5ED29D-4F61-4B9B-A1BF-00890BB7C8BA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6677826" y="2314147"/>
                <a:ext cx="3039116" cy="20984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72000" rIns="0" bIns="0">
                <a:noAutofit/>
              </a:bodyPr>
              <a:lstStyle/>
              <a:p>
                <a:pPr marL="171450" lvl="0" indent="-171450" algn="r" defTabSz="801688"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fr-FR" sz="1300" b="1" kern="0" noProof="1">
                    <a:solidFill>
                      <a:srgbClr val="5F5F5F"/>
                    </a:solidFill>
                    <a:ea typeface="ＭＳ Ｐゴシック"/>
                    <a:cs typeface="Arial" charset="0"/>
                  </a:rPr>
                  <a:t>Moderately fragmented </a:t>
                </a:r>
                <a:r>
                  <a:rPr lang="fr-FR" sz="1300" kern="0" noProof="1">
                    <a:solidFill>
                      <a:srgbClr val="5F5F5F"/>
                    </a:solidFill>
                    <a:ea typeface="ＭＳ Ｐゴシック"/>
                    <a:cs typeface="Arial" charset="0"/>
                  </a:rPr>
                  <a:t>market</a:t>
                </a:r>
                <a:r>
                  <a:rPr lang="fr-FR" sz="1300" b="1" kern="0" noProof="1">
                    <a:solidFill>
                      <a:srgbClr val="5F5F5F"/>
                    </a:solidFill>
                    <a:ea typeface="ＭＳ Ｐゴシック"/>
                    <a:cs typeface="Arial" charset="0"/>
                  </a:rPr>
                  <a:t> </a:t>
                </a:r>
                <a:r>
                  <a:rPr lang="fr-FR" sz="1300" kern="0" noProof="1">
                    <a:solidFill>
                      <a:srgbClr val="5F5F5F"/>
                    </a:solidFill>
                    <a:ea typeface="ＭＳ Ｐゴシック"/>
                    <a:cs typeface="Arial" charset="0"/>
                  </a:rPr>
                  <a:t>with diverses players</a:t>
                </a:r>
                <a:endParaRPr lang="en-GB" sz="1300" b="1" kern="0" noProof="1">
                  <a:solidFill>
                    <a:srgbClr val="5F5F5F"/>
                  </a:solidFill>
                  <a:ea typeface="ＭＳ Ｐゴシック"/>
                  <a:cs typeface="Arial" charset="0"/>
                </a:endParaRPr>
              </a:p>
              <a:p>
                <a:pPr marL="171450" lvl="0" indent="-171450" algn="r" defTabSz="801688"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en-GB" sz="1300" kern="0" noProof="1">
                    <a:solidFill>
                      <a:srgbClr val="5F5F5F"/>
                    </a:solidFill>
                    <a:ea typeface="ＭＳ Ｐゴシック"/>
                    <a:cs typeface="Arial" charset="0"/>
                  </a:rPr>
                  <a:t>Companies focusing on using advanced technologies such as </a:t>
                </a:r>
                <a:r>
                  <a:rPr lang="en-GB" sz="1300" b="1" kern="0" noProof="1">
                    <a:solidFill>
                      <a:srgbClr val="5F5F5F"/>
                    </a:solidFill>
                    <a:ea typeface="ＭＳ Ｐゴシック"/>
                    <a:cs typeface="Arial" charset="0"/>
                  </a:rPr>
                  <a:t>AI and analytics </a:t>
                </a:r>
                <a:r>
                  <a:rPr lang="en-GB" sz="1300" kern="0" noProof="1">
                    <a:solidFill>
                      <a:srgbClr val="5F5F5F"/>
                    </a:solidFill>
                    <a:ea typeface="ＭＳ Ｐゴシック"/>
                    <a:cs typeface="Arial" charset="0"/>
                  </a:rPr>
                  <a:t>to offer high-quality solutions.</a:t>
                </a:r>
              </a:p>
              <a:p>
                <a:pPr marL="171450" lvl="0" indent="-171450" algn="r" defTabSz="801688">
                  <a:spcBef>
                    <a:spcPct val="20000"/>
                  </a:spcBef>
                  <a:buFont typeface="Arial" panose="020B0604020202020204" pitchFamily="34" charset="0"/>
                  <a:buChar char="•"/>
                </a:pPr>
                <a:r>
                  <a:rPr lang="en-GB" sz="1300" b="1" kern="0" noProof="1">
                    <a:solidFill>
                      <a:srgbClr val="5F5F5F"/>
                    </a:solidFill>
                    <a:ea typeface="ＭＳ Ｐゴシック"/>
                    <a:cs typeface="Arial" charset="0"/>
                  </a:rPr>
                  <a:t>SaaS-based</a:t>
                </a:r>
                <a:r>
                  <a:rPr lang="en-GB" sz="1300" kern="0" noProof="1">
                    <a:solidFill>
                      <a:srgbClr val="5F5F5F"/>
                    </a:solidFill>
                    <a:ea typeface="ＭＳ Ｐゴシック"/>
                    <a:cs typeface="Arial" charset="0"/>
                  </a:rPr>
                  <a:t> deployment segment will account for the </a:t>
                </a:r>
                <a:r>
                  <a:rPr lang="en-GB" sz="1300" b="1" kern="0" noProof="1">
                    <a:solidFill>
                      <a:srgbClr val="5F5F5F"/>
                    </a:solidFill>
                    <a:ea typeface="ＭＳ Ｐゴシック"/>
                    <a:cs typeface="Arial" charset="0"/>
                  </a:rPr>
                  <a:t>highest market share </a:t>
                </a:r>
                <a:r>
                  <a:rPr lang="en-GB" sz="1300" kern="0" noProof="1">
                    <a:solidFill>
                      <a:srgbClr val="5F5F5F"/>
                    </a:solidFill>
                    <a:ea typeface="ＭＳ Ｐゴシック"/>
                    <a:cs typeface="Arial" charset="0"/>
                  </a:rPr>
                  <a:t>due to the </a:t>
                </a:r>
                <a:r>
                  <a:rPr lang="en-GB" sz="1300" b="1" kern="0" noProof="1">
                    <a:solidFill>
                      <a:srgbClr val="5F5F5F"/>
                    </a:solidFill>
                    <a:ea typeface="ＭＳ Ｐゴシック"/>
                    <a:cs typeface="Arial" charset="0"/>
                  </a:rPr>
                  <a:t>growing</a:t>
                </a:r>
                <a:r>
                  <a:rPr lang="en-GB" sz="1300" kern="0" noProof="1">
                    <a:solidFill>
                      <a:srgbClr val="5F5F5F"/>
                    </a:solidFill>
                    <a:ea typeface="ＭＳ Ｐゴシック"/>
                    <a:cs typeface="Arial" charset="0"/>
                  </a:rPr>
                  <a:t> adoption of SaaS-based deployment of expense management software in </a:t>
                </a:r>
                <a:r>
                  <a:rPr lang="en-GB" sz="1300" b="1" kern="0" noProof="1">
                    <a:solidFill>
                      <a:srgbClr val="5F5F5F"/>
                    </a:solidFill>
                    <a:ea typeface="ＭＳ Ｐゴシック"/>
                    <a:cs typeface="Arial" charset="0"/>
                  </a:rPr>
                  <a:t>SMEs</a:t>
                </a:r>
                <a:endParaRPr lang="en-GB" sz="1300" kern="0" noProof="1">
                  <a:solidFill>
                    <a:srgbClr val="5F5F5F"/>
                  </a:solidFill>
                  <a:ea typeface="ＭＳ Ｐゴシック"/>
                  <a:cs typeface="Arial" charset="0"/>
                </a:endParaRPr>
              </a:p>
            </p:txBody>
          </p:sp>
          <p:sp>
            <p:nvSpPr>
              <p:cNvPr id="76" name="Text Box 91" descr="© INSCALE GmbH, 26.05.2010&#10;http://www.presentationload.com/">
                <a:extLst>
                  <a:ext uri="{FF2B5EF4-FFF2-40B4-BE49-F238E27FC236}">
                    <a16:creationId xmlns:a16="http://schemas.microsoft.com/office/drawing/2014/main" id="{1F5D1071-D789-43F9-BA73-2FF1E1F6EDEE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6731744" y="1982269"/>
                <a:ext cx="2922234" cy="3497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72000" anchor="b" anchorCtr="0">
                <a:spAutoFit/>
              </a:bodyPr>
              <a:lstStyle/>
              <a:p>
                <a:pPr marL="0" marR="0" lvl="0" indent="0" algn="r" defTabSz="801688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kern="0" noProof="1">
                    <a:solidFill>
                      <a:srgbClr val="005095"/>
                    </a:solidFill>
                    <a:ea typeface="ＭＳ Ｐゴシック"/>
                    <a:cs typeface="Arial" charset="0"/>
                  </a:rPr>
                  <a:t>Moderate barriers to entry</a:t>
                </a:r>
                <a:endParaRPr kumimoji="0" lang="en-US" sz="1800" b="0" i="0" u="none" strike="noStrike" kern="0" cap="none" spc="0" normalizeH="0" baseline="0" noProof="1">
                  <a:ln>
                    <a:noFill/>
                  </a:ln>
                  <a:solidFill>
                    <a:srgbClr val="005095"/>
                  </a:solidFill>
                  <a:effectLst/>
                  <a:uLnTx/>
                  <a:uFillTx/>
                  <a:ea typeface="ＭＳ Ｐゴシック"/>
                  <a:cs typeface="Arial" charset="0"/>
                </a:endParaRPr>
              </a:p>
            </p:txBody>
          </p:sp>
          <p:sp>
            <p:nvSpPr>
              <p:cNvPr id="77" name="Line 51" descr="© INSCALE GmbH, 26.05.2010&#10;http://www.presentationload.com/">
                <a:extLst>
                  <a:ext uri="{FF2B5EF4-FFF2-40B4-BE49-F238E27FC236}">
                    <a16:creationId xmlns:a16="http://schemas.microsoft.com/office/drawing/2014/main" id="{9F428A3B-7F45-46A8-8EFA-530B5E744FD5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>
                <a:off x="7129250" y="2298425"/>
                <a:ext cx="2520000" cy="571"/>
              </a:xfrm>
              <a:prstGeom prst="line">
                <a:avLst/>
              </a:prstGeom>
              <a:noFill/>
              <a:ln w="9525">
                <a:solidFill>
                  <a:srgbClr val="048B9A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1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ea typeface="ＭＳ Ｐゴシック"/>
                </a:endParaRPr>
              </a:p>
            </p:txBody>
          </p:sp>
        </p:grpSp>
      </p:grpSp>
      <p:sp>
        <p:nvSpPr>
          <p:cNvPr id="93" name="TextBox 18">
            <a:extLst>
              <a:ext uri="{FF2B5EF4-FFF2-40B4-BE49-F238E27FC236}">
                <a16:creationId xmlns:a16="http://schemas.microsoft.com/office/drawing/2014/main" id="{4FD5DE23-9469-4F24-8F10-1B82039D6A97}"/>
              </a:ext>
            </a:extLst>
          </p:cNvPr>
          <p:cNvSpPr txBox="1"/>
          <p:nvPr/>
        </p:nvSpPr>
        <p:spPr>
          <a:xfrm>
            <a:off x="281577" y="665031"/>
            <a:ext cx="11628846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lvl="0" indent="0" defTabSz="1193733" eaLnBrk="1" hangingPunct="1">
              <a:buClr>
                <a:schemeClr val="tx2"/>
              </a:buClr>
              <a:defRPr sz="1600" baseline="0">
                <a:latin typeface="+mn-lt"/>
              </a:defRPr>
            </a:lvl1pPr>
            <a:lvl2pPr marL="258220" lvl="1" indent="-256102" defTabSz="1193733" eaLnBrk="1" hangingPunct="1"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2pPr>
            <a:lvl3pPr marL="609565" lvl="2" indent="-349231" defTabSz="1193733" eaLnBrk="1" hangingPunct="1"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latin typeface="+mn-lt"/>
              </a:defRPr>
            </a:lvl3pPr>
            <a:lvl4pPr marL="819105" lvl="3" indent="-207421" defTabSz="1193733" eaLnBrk="1" hangingPunct="1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999687" lvl="4" indent="-173558" defTabSz="1193733" eaLnBrk="1" hangingPunct="1"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5pPr>
            <a:lvl6pPr marL="999687" indent="-173558" defTabSz="119373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687" indent="-173558" defTabSz="119373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687" indent="-173558" defTabSz="119373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687" indent="-173558" defTabSz="1193733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marL="0" lvl="1" indent="0" defTabSz="685800">
              <a:lnSpc>
                <a:spcPct val="90000"/>
              </a:lnSpc>
              <a:spcBef>
                <a:spcPct val="0"/>
              </a:spcBef>
              <a:buClrTx/>
              <a:buNone/>
            </a:pPr>
            <a:r>
              <a:rPr lang="en-GB" sz="2000" b="1" spc="-113">
                <a:solidFill>
                  <a:schemeClr val="accent1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j-cs"/>
              </a:rPr>
              <a:t>The global travel and expense management software market size will grow by USD 2.49 billion during 2019-2023. In order to enter in, specific risks and challenges must be considered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A16321F-2E31-442F-81E8-3C4A201EF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085" y="2913725"/>
            <a:ext cx="3139275" cy="10954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6E33A1CE-1DF5-4497-B0CE-3A607665EA25}"/>
              </a:ext>
            </a:extLst>
          </p:cNvPr>
          <p:cNvSpPr txBox="1"/>
          <p:nvPr/>
        </p:nvSpPr>
        <p:spPr>
          <a:xfrm>
            <a:off x="4583093" y="6075094"/>
            <a:ext cx="39160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i="1"/>
              <a:t>Source: </a:t>
            </a:r>
            <a:r>
              <a:rPr lang="en-GB" sz="900" i="1"/>
              <a:t>Global Travel and Expense Management Software Market, </a:t>
            </a:r>
            <a:r>
              <a:rPr lang="en-GB" sz="900" i="1" err="1"/>
              <a:t>Technavio</a:t>
            </a:r>
            <a:endParaRPr lang="en-GB" sz="900" i="1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976984C-2363-A84E-8AC0-A40130BB486C}"/>
              </a:ext>
            </a:extLst>
          </p:cNvPr>
          <p:cNvSpPr/>
          <p:nvPr/>
        </p:nvSpPr>
        <p:spPr>
          <a:xfrm>
            <a:off x="5068345" y="-556"/>
            <a:ext cx="1472757" cy="499589"/>
          </a:xfrm>
          <a:prstGeom prst="rect">
            <a:avLst/>
          </a:prstGeom>
          <a:solidFill>
            <a:srgbClr val="0808C2"/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Go To Market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1C1CE0E-111C-2449-A4C0-896A57077B63}"/>
              </a:ext>
            </a:extLst>
          </p:cNvPr>
          <p:cNvSpPr/>
          <p:nvPr/>
        </p:nvSpPr>
        <p:spPr>
          <a:xfrm>
            <a:off x="6541102" y="-596"/>
            <a:ext cx="1472756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Competition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696157-CE90-2E48-ACBA-52C5822060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AEE417-E275-F042-BEB6-B71E482A0FA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44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check mark">
            <a:extLst>
              <a:ext uri="{FF2B5EF4-FFF2-40B4-BE49-F238E27FC236}">
                <a16:creationId xmlns:a16="http://schemas.microsoft.com/office/drawing/2014/main" id="{50A718F7-A14D-47A5-9F57-084B948CB4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62788" y="576794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CEAC0F6-D30C-49AD-902A-092F434B62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8410"/>
            <a:ext cx="1432953" cy="49958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D789CC-6260-458B-B871-B1362C02B915}"/>
              </a:ext>
            </a:extLst>
          </p:cNvPr>
          <p:cNvCxnSpPr/>
          <p:nvPr/>
        </p:nvCxnSpPr>
        <p:spPr>
          <a:xfrm>
            <a:off x="0" y="6322074"/>
            <a:ext cx="12192000" cy="0"/>
          </a:xfrm>
          <a:prstGeom prst="line">
            <a:avLst/>
          </a:prstGeom>
          <a:ln w="19050">
            <a:solidFill>
              <a:srgbClr val="0808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88CB447A-496D-47CD-982E-D3E4BDBC90A5}"/>
              </a:ext>
            </a:extLst>
          </p:cNvPr>
          <p:cNvSpPr txBox="1">
            <a:spLocks/>
          </p:cNvSpPr>
          <p:nvPr/>
        </p:nvSpPr>
        <p:spPr>
          <a:xfrm>
            <a:off x="192371" y="644377"/>
            <a:ext cx="11255165" cy="57678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-113">
                <a:solidFill>
                  <a:schemeClr val="tx1">
                    <a:lumMod val="75000"/>
                    <a:lumOff val="2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j-cs"/>
              </a:defRPr>
            </a:lvl1pPr>
          </a:lstStyle>
          <a:p>
            <a:r>
              <a:rPr lang="en-US" sz="2000" b="1">
                <a:solidFill>
                  <a:schemeClr val="accent1"/>
                </a:solidFill>
              </a:rPr>
              <a:t>Market segmentation </a:t>
            </a:r>
            <a:r>
              <a:rPr lang="en-US" sz="2000">
                <a:solidFill>
                  <a:schemeClr val="accent1"/>
                </a:solidFill>
              </a:rPr>
              <a:t>– </a:t>
            </a:r>
            <a:r>
              <a:rPr lang="en-US" sz="2000" b="1">
                <a:solidFill>
                  <a:schemeClr val="accent1"/>
                </a:solidFill>
              </a:rPr>
              <a:t>User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b="1">
                <a:solidFill>
                  <a:schemeClr val="accent1"/>
                </a:solidFill>
              </a:rPr>
              <a:t>Personas</a:t>
            </a:r>
            <a:r>
              <a:rPr lang="en-US" sz="2000">
                <a:solidFill>
                  <a:schemeClr val="accent1"/>
                </a:solidFill>
              </a:rPr>
              <a:t> are based on the perception of non-profits and open source networks</a:t>
            </a:r>
            <a:endParaRPr lang="en-HK" sz="2000" b="1">
              <a:solidFill>
                <a:schemeClr val="accent1"/>
              </a:solidFill>
            </a:endParaRPr>
          </a:p>
        </p:txBody>
      </p:sp>
      <p:pic>
        <p:nvPicPr>
          <p:cNvPr id="25" name="Graphic 24" descr="Person with Cane">
            <a:extLst>
              <a:ext uri="{FF2B5EF4-FFF2-40B4-BE49-F238E27FC236}">
                <a16:creationId xmlns:a16="http://schemas.microsoft.com/office/drawing/2014/main" id="{2BE2C97F-760B-40AA-B072-CDBDEE3C41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34569" y="3852679"/>
            <a:ext cx="639702" cy="58988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6270C42-1229-4760-873C-9692C8A73BC0}"/>
              </a:ext>
            </a:extLst>
          </p:cNvPr>
          <p:cNvSpPr/>
          <p:nvPr/>
        </p:nvSpPr>
        <p:spPr>
          <a:xfrm>
            <a:off x="10739914" y="3495893"/>
            <a:ext cx="81144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/>
              <a:t>Old School</a:t>
            </a:r>
          </a:p>
        </p:txBody>
      </p:sp>
      <p:pic>
        <p:nvPicPr>
          <p:cNvPr id="10" name="Graphic 9" descr="Hike">
            <a:extLst>
              <a:ext uri="{FF2B5EF4-FFF2-40B4-BE49-F238E27FC236}">
                <a16:creationId xmlns:a16="http://schemas.microsoft.com/office/drawing/2014/main" id="{54637E46-F6A9-4B9E-BC53-23F1C958F7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7095" y="3852679"/>
            <a:ext cx="639702" cy="58988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27F6EDB-7FC2-42DD-93DE-4EC801078D36}"/>
              </a:ext>
            </a:extLst>
          </p:cNvPr>
          <p:cNvSpPr/>
          <p:nvPr/>
        </p:nvSpPr>
        <p:spPr>
          <a:xfrm>
            <a:off x="6450724" y="3495893"/>
            <a:ext cx="80021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 b="1"/>
              <a:t>Trailblazer</a:t>
            </a:r>
          </a:p>
        </p:txBody>
      </p:sp>
      <p:pic>
        <p:nvPicPr>
          <p:cNvPr id="23" name="Graphic 22" descr="Walk">
            <a:extLst>
              <a:ext uri="{FF2B5EF4-FFF2-40B4-BE49-F238E27FC236}">
                <a16:creationId xmlns:a16="http://schemas.microsoft.com/office/drawing/2014/main" id="{EFD94949-D535-4137-A5F2-11DECE96AF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89476" y="3852679"/>
            <a:ext cx="639701" cy="58988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FA54BE6-5208-4DEE-A042-394833589981}"/>
              </a:ext>
            </a:extLst>
          </p:cNvPr>
          <p:cNvSpPr/>
          <p:nvPr/>
        </p:nvSpPr>
        <p:spPr>
          <a:xfrm>
            <a:off x="8648186" y="3495893"/>
            <a:ext cx="1072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/>
              <a:t>Walk-then-Run</a:t>
            </a:r>
          </a:p>
        </p:txBody>
      </p:sp>
      <p:pic>
        <p:nvPicPr>
          <p:cNvPr id="21" name="Graphic 20" descr="Run">
            <a:extLst>
              <a:ext uri="{FF2B5EF4-FFF2-40B4-BE49-F238E27FC236}">
                <a16:creationId xmlns:a16="http://schemas.microsoft.com/office/drawing/2014/main" id="{EC5FAFC6-B98D-4F55-AE95-2927E62599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30421" y="3803835"/>
            <a:ext cx="639701" cy="63872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FEE32A9-76F3-4D1F-B884-BC82B7B79CB9}"/>
              </a:ext>
            </a:extLst>
          </p:cNvPr>
          <p:cNvSpPr/>
          <p:nvPr/>
        </p:nvSpPr>
        <p:spPr>
          <a:xfrm>
            <a:off x="4138108" y="3495893"/>
            <a:ext cx="9605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/>
              <a:t>Rollercoaster</a:t>
            </a:r>
          </a:p>
        </p:txBody>
      </p:sp>
      <p:pic>
        <p:nvPicPr>
          <p:cNvPr id="19" name="Graphic 18" descr="Baby Crawling">
            <a:extLst>
              <a:ext uri="{FF2B5EF4-FFF2-40B4-BE49-F238E27FC236}">
                <a16:creationId xmlns:a16="http://schemas.microsoft.com/office/drawing/2014/main" id="{722C8F72-2AD5-4275-A92E-CB9D2BF6D3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56007" y="3852679"/>
            <a:ext cx="639702" cy="5898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FD6E313-F27F-4AFD-BDBF-2D73A5E5A18D}"/>
              </a:ext>
            </a:extLst>
          </p:cNvPr>
          <p:cNvSpPr/>
          <p:nvPr/>
        </p:nvSpPr>
        <p:spPr>
          <a:xfrm>
            <a:off x="2256007" y="3495893"/>
            <a:ext cx="7873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/>
              <a:t>Early Days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F37DD12-85AF-421F-A94D-80BA9C9F2290}"/>
              </a:ext>
            </a:extLst>
          </p:cNvPr>
          <p:cNvSpPr/>
          <p:nvPr/>
        </p:nvSpPr>
        <p:spPr>
          <a:xfrm>
            <a:off x="1752141" y="4608913"/>
            <a:ext cx="1857639" cy="97892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900">
                <a:solidFill>
                  <a:schemeClr val="tx1"/>
                </a:solidFill>
              </a:rPr>
              <a:t>These are small startups who are still discovering themselves.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900">
                <a:solidFill>
                  <a:schemeClr val="tx1"/>
                </a:solidFill>
              </a:rPr>
              <a:t>Good for networking and brainstorming, but not for sales.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A49959B-DC7A-4F49-BF1C-4F9148AC345A}"/>
              </a:ext>
            </a:extLst>
          </p:cNvPr>
          <p:cNvSpPr/>
          <p:nvPr/>
        </p:nvSpPr>
        <p:spPr>
          <a:xfrm>
            <a:off x="3717234" y="4629639"/>
            <a:ext cx="1857639" cy="110087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900">
                <a:solidFill>
                  <a:schemeClr val="tx1"/>
                </a:solidFill>
              </a:rPr>
              <a:t>These companies may not be around in a year or two – things are crazy right now.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900">
                <a:solidFill>
                  <a:schemeClr val="tx1"/>
                </a:solidFill>
              </a:rPr>
              <a:t>Could be considered qualified sales leads upon greater observation.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D835ACB-8826-4C0A-A1D6-5894AE246149}"/>
              </a:ext>
            </a:extLst>
          </p:cNvPr>
          <p:cNvSpPr/>
          <p:nvPr/>
        </p:nvSpPr>
        <p:spPr>
          <a:xfrm>
            <a:off x="5697363" y="4615256"/>
            <a:ext cx="2425618" cy="129673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900">
                <a:solidFill>
                  <a:schemeClr val="tx1"/>
                </a:solidFill>
              </a:rPr>
              <a:t>They have a sincere desire to make the world a better place.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900">
                <a:solidFill>
                  <a:schemeClr val="tx1"/>
                </a:solidFill>
              </a:rPr>
              <a:t>They consider themselves to be defining a new market, using new approaches.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900">
                <a:solidFill>
                  <a:schemeClr val="tx1"/>
                </a:solidFill>
              </a:rPr>
              <a:t>The leadership team references Elon Musk, Jack Ma, Jeff Bezos, or their companies.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F56BB30-27CE-4DA2-A7F9-5E91E44BDDEE}"/>
              </a:ext>
            </a:extLst>
          </p:cNvPr>
          <p:cNvSpPr/>
          <p:nvPr/>
        </p:nvSpPr>
        <p:spPr>
          <a:xfrm>
            <a:off x="8204641" y="4626572"/>
            <a:ext cx="1857639" cy="111892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900">
                <a:solidFill>
                  <a:schemeClr val="tx1"/>
                </a:solidFill>
              </a:rPr>
              <a:t>These companies want to see someone else do it first.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900">
                <a:solidFill>
                  <a:schemeClr val="tx1"/>
                </a:solidFill>
              </a:rPr>
              <a:t>The management team likes to say things like, “no one ever got fired for picking IBM”.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64A2A9C-7C41-43EE-A1EB-161259D4D1B0}"/>
              </a:ext>
            </a:extLst>
          </p:cNvPr>
          <p:cNvSpPr/>
          <p:nvPr/>
        </p:nvSpPr>
        <p:spPr>
          <a:xfrm>
            <a:off x="10225600" y="4608913"/>
            <a:ext cx="1857639" cy="10893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900">
                <a:solidFill>
                  <a:schemeClr val="tx1"/>
                </a:solidFill>
              </a:rPr>
              <a:t>These companies might have implemented an ERP system and still have bad memories from it.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900">
                <a:solidFill>
                  <a:schemeClr val="tx1"/>
                </a:solidFill>
              </a:rPr>
              <a:t>There are a number of employees who type only with their index fingers.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6041281-0910-4974-B536-E79343B72FEF}"/>
              </a:ext>
            </a:extLst>
          </p:cNvPr>
          <p:cNvSpPr/>
          <p:nvPr/>
        </p:nvSpPr>
        <p:spPr>
          <a:xfrm>
            <a:off x="2111970" y="-476"/>
            <a:ext cx="148723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Problem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9806C42-7C5E-4029-8AB5-744BF601A0A5}"/>
              </a:ext>
            </a:extLst>
          </p:cNvPr>
          <p:cNvSpPr/>
          <p:nvPr/>
        </p:nvSpPr>
        <p:spPr>
          <a:xfrm>
            <a:off x="3599203" y="-516"/>
            <a:ext cx="1472757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Solution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71A1A55-5D40-4B74-9B9B-284E24BEA090}"/>
              </a:ext>
            </a:extLst>
          </p:cNvPr>
          <p:cNvSpPr/>
          <p:nvPr/>
        </p:nvSpPr>
        <p:spPr>
          <a:xfrm>
            <a:off x="10953137" y="-6"/>
            <a:ext cx="1238861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Appendix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AE1DA6-516C-4A6B-A1E9-62687215516A}"/>
              </a:ext>
            </a:extLst>
          </p:cNvPr>
          <p:cNvSpPr/>
          <p:nvPr/>
        </p:nvSpPr>
        <p:spPr>
          <a:xfrm>
            <a:off x="8013858" y="-832"/>
            <a:ext cx="147637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Financials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05F5264-7F10-4F9D-B4BA-9C249D0D98C3}"/>
              </a:ext>
            </a:extLst>
          </p:cNvPr>
          <p:cNvSpPr/>
          <p:nvPr/>
        </p:nvSpPr>
        <p:spPr>
          <a:xfrm>
            <a:off x="9476764" y="-597"/>
            <a:ext cx="147899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The Team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D6A8655-2EC6-4C88-86DD-40BB1359E38C}"/>
              </a:ext>
            </a:extLst>
          </p:cNvPr>
          <p:cNvSpPr/>
          <p:nvPr/>
        </p:nvSpPr>
        <p:spPr>
          <a:xfrm>
            <a:off x="2" y="-39"/>
            <a:ext cx="2111968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Summary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E3FA3F4-BAB7-4C5D-B331-B501BD585069}"/>
              </a:ext>
            </a:extLst>
          </p:cNvPr>
          <p:cNvGrpSpPr/>
          <p:nvPr/>
        </p:nvGrpSpPr>
        <p:grpSpPr>
          <a:xfrm>
            <a:off x="10953137" y="502841"/>
            <a:ext cx="1325863" cy="533283"/>
            <a:chOff x="10708516" y="670999"/>
            <a:chExt cx="1325863" cy="533283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C87CD1D9-087D-4332-807D-BDA9CA03394F}"/>
                </a:ext>
              </a:extLst>
            </p:cNvPr>
            <p:cNvSpPr/>
            <p:nvPr/>
          </p:nvSpPr>
          <p:spPr>
            <a:xfrm>
              <a:off x="10708516" y="748043"/>
              <a:ext cx="312011" cy="153691"/>
            </a:xfrm>
            <a:prstGeom prst="roundRect">
              <a:avLst/>
            </a:prstGeom>
            <a:solidFill>
              <a:srgbClr val="60C44C"/>
            </a:solidFill>
            <a:ln w="3175">
              <a:solidFill>
                <a:srgbClr val="60C4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5373CCEB-7D6C-4719-A108-532FD8B66CD3}"/>
                </a:ext>
              </a:extLst>
            </p:cNvPr>
            <p:cNvSpPr/>
            <p:nvPr/>
          </p:nvSpPr>
          <p:spPr>
            <a:xfrm>
              <a:off x="10708516" y="984118"/>
              <a:ext cx="312011" cy="153691"/>
            </a:xfrm>
            <a:prstGeom prst="roundRect">
              <a:avLst/>
            </a:prstGeom>
            <a:solidFill>
              <a:srgbClr val="005390"/>
            </a:solidFill>
            <a:ln w="3175">
              <a:solidFill>
                <a:srgbClr val="005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CC822C5-D75D-4CA6-945D-ACBEE90E9C1C}"/>
                </a:ext>
              </a:extLst>
            </p:cNvPr>
            <p:cNvSpPr/>
            <p:nvPr/>
          </p:nvSpPr>
          <p:spPr>
            <a:xfrm>
              <a:off x="10961655" y="670999"/>
              <a:ext cx="106677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/>
                <a:t>First Phase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CFBA1FA-C4CD-44BC-85C1-869328A9F975}"/>
                </a:ext>
              </a:extLst>
            </p:cNvPr>
            <p:cNvSpPr/>
            <p:nvPr/>
          </p:nvSpPr>
          <p:spPr>
            <a:xfrm>
              <a:off x="10967604" y="896505"/>
              <a:ext cx="106677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/>
                <a:t>Next Steps</a:t>
              </a:r>
            </a:p>
          </p:txBody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D7C25DAF-D89B-47C9-9A6B-11922DED8A73}"/>
              </a:ext>
            </a:extLst>
          </p:cNvPr>
          <p:cNvSpPr/>
          <p:nvPr/>
        </p:nvSpPr>
        <p:spPr>
          <a:xfrm>
            <a:off x="1571867" y="6288450"/>
            <a:ext cx="6096000" cy="4770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i="1">
                <a:solidFill>
                  <a:schemeClr val="tx2">
                    <a:lumMod val="40000"/>
                    <a:lumOff val="60000"/>
                  </a:schemeClr>
                </a:solidFill>
              </a:rPr>
              <a:t>Adapted from</a:t>
            </a:r>
          </a:p>
          <a:p>
            <a:r>
              <a:rPr lang="en-US" sz="800" i="1">
                <a:solidFill>
                  <a:schemeClr val="tx2">
                    <a:lumMod val="40000"/>
                    <a:lumOff val="60000"/>
                  </a:schemeClr>
                </a:solidFill>
                <a:hlinkClick r:id="rId13"/>
              </a:rPr>
              <a:t>https://hackernoon.com/meet-mappy-happy-and-dappy-personas-for-blockchain-product-management-895bfebad94b</a:t>
            </a:r>
            <a:endParaRPr lang="en-US" sz="800" i="1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endParaRPr lang="en-US" sz="800" i="1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DC8CBA48-EC17-4554-9BD2-C6118F87E104}"/>
              </a:ext>
            </a:extLst>
          </p:cNvPr>
          <p:cNvSpPr/>
          <p:nvPr/>
        </p:nvSpPr>
        <p:spPr>
          <a:xfrm>
            <a:off x="8751106" y="1249177"/>
            <a:ext cx="2660227" cy="195812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en-US" sz="90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90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90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90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900">
                <a:solidFill>
                  <a:schemeClr val="tx1"/>
                </a:solidFill>
              </a:rPr>
              <a:t>Organization </a:t>
            </a:r>
            <a:r>
              <a:rPr lang="en-US" sz="900" b="1">
                <a:solidFill>
                  <a:schemeClr val="tx1"/>
                </a:solidFill>
              </a:rPr>
              <a:t>“gets” blockchain technology and use cases </a:t>
            </a:r>
            <a:r>
              <a:rPr lang="en-US" sz="900">
                <a:solidFill>
                  <a:schemeClr val="tx1"/>
                </a:solidFill>
              </a:rPr>
              <a:t>and may have moved a project to production.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900">
                <a:solidFill>
                  <a:schemeClr val="tx1"/>
                </a:solidFill>
              </a:rPr>
              <a:t>There are </a:t>
            </a:r>
            <a:r>
              <a:rPr lang="en-US" sz="900" b="1">
                <a:solidFill>
                  <a:schemeClr val="tx1"/>
                </a:solidFill>
              </a:rPr>
              <a:t>multiple champions </a:t>
            </a:r>
            <a:r>
              <a:rPr lang="en-US" sz="900">
                <a:solidFill>
                  <a:schemeClr val="tx1"/>
                </a:solidFill>
              </a:rPr>
              <a:t>for the technology who require little or no education.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900" b="1">
                <a:solidFill>
                  <a:schemeClr val="tx1"/>
                </a:solidFill>
              </a:rPr>
              <a:t>Friction exists within current systems</a:t>
            </a:r>
            <a:r>
              <a:rPr lang="en-US" sz="900">
                <a:solidFill>
                  <a:schemeClr val="tx1"/>
                </a:solidFill>
              </a:rPr>
              <a:t> due to geographies, business processes, or culture.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7E93CEC9-4B5B-48CD-9364-731F632D71BB}"/>
              </a:ext>
            </a:extLst>
          </p:cNvPr>
          <p:cNvSpPr/>
          <p:nvPr/>
        </p:nvSpPr>
        <p:spPr>
          <a:xfrm>
            <a:off x="5653314" y="1249177"/>
            <a:ext cx="2660227" cy="195812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en-US" sz="90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90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90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90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900">
                <a:solidFill>
                  <a:schemeClr val="tx1"/>
                </a:solidFill>
              </a:rPr>
              <a:t>Organization is </a:t>
            </a:r>
            <a:r>
              <a:rPr lang="en-US" sz="900" b="1">
                <a:solidFill>
                  <a:schemeClr val="tx1"/>
                </a:solidFill>
              </a:rPr>
              <a:t>looking to adopt</a:t>
            </a:r>
            <a:r>
              <a:rPr lang="en-US" sz="900">
                <a:solidFill>
                  <a:schemeClr val="tx1"/>
                </a:solidFill>
              </a:rPr>
              <a:t> new business processes including blockchain/DLT, and may have completed a </a:t>
            </a:r>
            <a:r>
              <a:rPr lang="en-US" sz="900" err="1">
                <a:solidFill>
                  <a:schemeClr val="tx1"/>
                </a:solidFill>
              </a:rPr>
              <a:t>PoC</a:t>
            </a:r>
            <a:r>
              <a:rPr lang="en-US" sz="900">
                <a:solidFill>
                  <a:schemeClr val="tx1"/>
                </a:solidFill>
              </a:rPr>
              <a:t> in the past.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900">
                <a:solidFill>
                  <a:schemeClr val="tx1"/>
                </a:solidFill>
              </a:rPr>
              <a:t>There is </a:t>
            </a:r>
            <a:r>
              <a:rPr lang="en-US" sz="900" b="1">
                <a:solidFill>
                  <a:schemeClr val="tx1"/>
                </a:solidFill>
              </a:rPr>
              <a:t>at least one champion</a:t>
            </a:r>
            <a:r>
              <a:rPr lang="en-US" sz="900">
                <a:solidFill>
                  <a:schemeClr val="tx1"/>
                </a:solidFill>
              </a:rPr>
              <a:t> for the technology who require little or no education.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900" b="1">
                <a:solidFill>
                  <a:schemeClr val="tx1"/>
                </a:solidFill>
              </a:rPr>
              <a:t>Current systems seem to work pretty well</a:t>
            </a:r>
            <a:r>
              <a:rPr lang="en-US" sz="900">
                <a:solidFill>
                  <a:schemeClr val="tx1"/>
                </a:solidFill>
              </a:rPr>
              <a:t> and match the organizational culture.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C6CA278A-2A29-4C33-9C3B-244EBBDDA28C}"/>
              </a:ext>
            </a:extLst>
          </p:cNvPr>
          <p:cNvSpPr/>
          <p:nvPr/>
        </p:nvSpPr>
        <p:spPr>
          <a:xfrm>
            <a:off x="2563266" y="1249177"/>
            <a:ext cx="2660227" cy="196814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en-US" sz="90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90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90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90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900">
                <a:solidFill>
                  <a:schemeClr val="tx1"/>
                </a:solidFill>
              </a:rPr>
              <a:t>Organization is </a:t>
            </a:r>
            <a:r>
              <a:rPr lang="en-US" sz="900" b="1">
                <a:solidFill>
                  <a:schemeClr val="tx1"/>
                </a:solidFill>
              </a:rPr>
              <a:t>still on legacy systems</a:t>
            </a:r>
            <a:r>
              <a:rPr lang="en-US" sz="900">
                <a:solidFill>
                  <a:schemeClr val="tx1"/>
                </a:solidFill>
              </a:rPr>
              <a:t> but may be using more advanced applications like Expensify or </a:t>
            </a:r>
            <a:r>
              <a:rPr lang="en-US" sz="900" err="1">
                <a:solidFill>
                  <a:schemeClr val="tx1"/>
                </a:solidFill>
              </a:rPr>
              <a:t>Brex</a:t>
            </a:r>
            <a:r>
              <a:rPr lang="en-US" sz="900">
                <a:solidFill>
                  <a:schemeClr val="tx1"/>
                </a:solidFill>
              </a:rPr>
              <a:t>.</a:t>
            </a:r>
            <a:endParaRPr lang="en-US" sz="900" b="1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900">
                <a:solidFill>
                  <a:schemeClr val="tx1"/>
                </a:solidFill>
              </a:rPr>
              <a:t>There are </a:t>
            </a:r>
            <a:r>
              <a:rPr lang="en-US" sz="900" b="1">
                <a:solidFill>
                  <a:schemeClr val="tx1"/>
                </a:solidFill>
              </a:rPr>
              <a:t>no identified champions </a:t>
            </a:r>
            <a:r>
              <a:rPr lang="en-US" sz="900">
                <a:solidFill>
                  <a:schemeClr val="tx1"/>
                </a:solidFill>
              </a:rPr>
              <a:t>with decision-making or approval authority.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900" b="1">
                <a:solidFill>
                  <a:schemeClr val="tx1"/>
                </a:solidFill>
              </a:rPr>
              <a:t>Current systems are sticky and entrenched</a:t>
            </a:r>
            <a:r>
              <a:rPr lang="en-US" sz="900">
                <a:solidFill>
                  <a:schemeClr val="tx1"/>
                </a:solidFill>
              </a:rPr>
              <a:t>; changing costs appear high while willingness to change appears low.</a:t>
            </a:r>
          </a:p>
        </p:txBody>
      </p:sp>
      <p:sp>
        <p:nvSpPr>
          <p:cNvPr id="2" name="Arrow: Pentagon 1">
            <a:extLst>
              <a:ext uri="{FF2B5EF4-FFF2-40B4-BE49-F238E27FC236}">
                <a16:creationId xmlns:a16="http://schemas.microsoft.com/office/drawing/2014/main" id="{4EB8D0EE-EC0A-46DA-842C-219BE587B49F}"/>
              </a:ext>
            </a:extLst>
          </p:cNvPr>
          <p:cNvSpPr/>
          <p:nvPr/>
        </p:nvSpPr>
        <p:spPr>
          <a:xfrm>
            <a:off x="336885" y="1249177"/>
            <a:ext cx="1308312" cy="1958121"/>
          </a:xfrm>
          <a:prstGeom prst="homePlate">
            <a:avLst>
              <a:gd name="adj" fmla="val 21234"/>
            </a:avLst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/>
              <a:t>Blockchain Technology Adoption Traits</a:t>
            </a:r>
          </a:p>
        </p:txBody>
      </p:sp>
      <p:pic>
        <p:nvPicPr>
          <p:cNvPr id="68" name="Graphic 67" descr="Grinning Face with No Fill">
            <a:extLst>
              <a:ext uri="{FF2B5EF4-FFF2-40B4-BE49-F238E27FC236}">
                <a16:creationId xmlns:a16="http://schemas.microsoft.com/office/drawing/2014/main" id="{E4CCB2A7-F2D9-4D92-8D56-DAF24C49A8B2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851534" y="1441003"/>
            <a:ext cx="459369" cy="459369"/>
          </a:xfrm>
          <a:prstGeom prst="rect">
            <a:avLst/>
          </a:prstGeom>
        </p:spPr>
      </p:pic>
      <p:pic>
        <p:nvPicPr>
          <p:cNvPr id="69" name="Graphic 68" descr="Confused Face with No Fill">
            <a:extLst>
              <a:ext uri="{FF2B5EF4-FFF2-40B4-BE49-F238E27FC236}">
                <a16:creationId xmlns:a16="http://schemas.microsoft.com/office/drawing/2014/main" id="{57DD9D18-DE1B-40A0-83FA-383383FC2E5A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678739" y="1466757"/>
            <a:ext cx="459369" cy="459369"/>
          </a:xfrm>
          <a:prstGeom prst="rect">
            <a:avLst/>
          </a:prstGeom>
        </p:spPr>
      </p:pic>
      <p:pic>
        <p:nvPicPr>
          <p:cNvPr id="70" name="Graphic 69" descr="Smiling Face with No Fill">
            <a:extLst>
              <a:ext uri="{FF2B5EF4-FFF2-40B4-BE49-F238E27FC236}">
                <a16:creationId xmlns:a16="http://schemas.microsoft.com/office/drawing/2014/main" id="{DDF8B936-EFD8-4405-AC9F-8BA622E09DEB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753742" y="1484321"/>
            <a:ext cx="459369" cy="459369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0327A728-99D4-4EC4-BE36-79E6BFE0EDAA}"/>
              </a:ext>
            </a:extLst>
          </p:cNvPr>
          <p:cNvSpPr/>
          <p:nvPr/>
        </p:nvSpPr>
        <p:spPr>
          <a:xfrm>
            <a:off x="3599069" y="1260999"/>
            <a:ext cx="84349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err="1"/>
              <a:t>Mappy</a:t>
            </a:r>
            <a:endParaRPr lang="en-US" b="1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58D8450-FB33-4F0C-AA75-A48BC5F2B0C3}"/>
              </a:ext>
            </a:extLst>
          </p:cNvPr>
          <p:cNvSpPr/>
          <p:nvPr/>
        </p:nvSpPr>
        <p:spPr>
          <a:xfrm>
            <a:off x="6668533" y="1273265"/>
            <a:ext cx="82319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/>
              <a:t>Happy</a:t>
            </a:r>
            <a:endParaRPr lang="en-US" b="1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B9FDF6-428F-4A43-B8C1-1BFD3051C7C1}"/>
              </a:ext>
            </a:extLst>
          </p:cNvPr>
          <p:cNvSpPr/>
          <p:nvPr/>
        </p:nvSpPr>
        <p:spPr>
          <a:xfrm>
            <a:off x="9794511" y="1217754"/>
            <a:ext cx="84349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err="1"/>
              <a:t>Dappy</a:t>
            </a:r>
            <a:endParaRPr lang="en-US" b="1"/>
          </a:p>
        </p:txBody>
      </p:sp>
      <p:sp>
        <p:nvSpPr>
          <p:cNvPr id="74" name="Arrow: Pentagon 73">
            <a:extLst>
              <a:ext uri="{FF2B5EF4-FFF2-40B4-BE49-F238E27FC236}">
                <a16:creationId xmlns:a16="http://schemas.microsoft.com/office/drawing/2014/main" id="{9883B214-85E5-4C72-8BF8-C5C3F4CA42F9}"/>
              </a:ext>
            </a:extLst>
          </p:cNvPr>
          <p:cNvSpPr/>
          <p:nvPr/>
        </p:nvSpPr>
        <p:spPr>
          <a:xfrm>
            <a:off x="336885" y="3495893"/>
            <a:ext cx="1308312" cy="2249607"/>
          </a:xfrm>
          <a:prstGeom prst="homePlate">
            <a:avLst>
              <a:gd name="adj" fmla="val 21234"/>
            </a:avLst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/>
              <a:t>Target Segments </a:t>
            </a:r>
          </a:p>
        </p:txBody>
      </p:sp>
      <p:pic>
        <p:nvPicPr>
          <p:cNvPr id="75" name="Graphic 74" descr="Smiling Face with No Fill">
            <a:extLst>
              <a:ext uri="{FF2B5EF4-FFF2-40B4-BE49-F238E27FC236}">
                <a16:creationId xmlns:a16="http://schemas.microsoft.com/office/drawing/2014/main" id="{83B21331-7802-4674-A491-17C209963DDE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163292" y="3904401"/>
            <a:ext cx="459369" cy="459369"/>
          </a:xfrm>
          <a:prstGeom prst="rect">
            <a:avLst/>
          </a:prstGeom>
        </p:spPr>
      </p:pic>
      <p:pic>
        <p:nvPicPr>
          <p:cNvPr id="76" name="Graphic 75" descr="Grinning Face with No Fill">
            <a:extLst>
              <a:ext uri="{FF2B5EF4-FFF2-40B4-BE49-F238E27FC236}">
                <a16:creationId xmlns:a16="http://schemas.microsoft.com/office/drawing/2014/main" id="{9B7EE37F-611C-4A74-9F0F-AABCF1919286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29177" y="3904401"/>
            <a:ext cx="459369" cy="459369"/>
          </a:xfrm>
          <a:prstGeom prst="rect">
            <a:avLst/>
          </a:prstGeom>
        </p:spPr>
      </p:pic>
      <p:pic>
        <p:nvPicPr>
          <p:cNvPr id="77" name="Graphic 76" descr="Grinning Face with No Fill">
            <a:extLst>
              <a:ext uri="{FF2B5EF4-FFF2-40B4-BE49-F238E27FC236}">
                <a16:creationId xmlns:a16="http://schemas.microsoft.com/office/drawing/2014/main" id="{3B8D8DAB-F677-40C3-8F17-195B04800720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342882" y="3904401"/>
            <a:ext cx="459369" cy="459369"/>
          </a:xfrm>
          <a:prstGeom prst="rect">
            <a:avLst/>
          </a:prstGeom>
        </p:spPr>
      </p:pic>
      <p:pic>
        <p:nvPicPr>
          <p:cNvPr id="78" name="Graphic 77" descr="Confused Face with No Fill">
            <a:extLst>
              <a:ext uri="{FF2B5EF4-FFF2-40B4-BE49-F238E27FC236}">
                <a16:creationId xmlns:a16="http://schemas.microsoft.com/office/drawing/2014/main" id="{C06168AA-3031-4BAE-A79F-FA54BB232CC8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16344" y="3904401"/>
            <a:ext cx="459369" cy="459369"/>
          </a:xfrm>
          <a:prstGeom prst="rect">
            <a:avLst/>
          </a:prstGeom>
        </p:spPr>
      </p:pic>
      <p:pic>
        <p:nvPicPr>
          <p:cNvPr id="79" name="Graphic 78" descr="Confused Face with No Fill">
            <a:extLst>
              <a:ext uri="{FF2B5EF4-FFF2-40B4-BE49-F238E27FC236}">
                <a16:creationId xmlns:a16="http://schemas.microsoft.com/office/drawing/2014/main" id="{AFA8AE00-3AE0-4CF8-BA93-BC971A89E26F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71409" y="3904401"/>
            <a:ext cx="459369" cy="459369"/>
          </a:xfrm>
          <a:prstGeom prst="rect">
            <a:avLst/>
          </a:prstGeom>
        </p:spPr>
      </p:pic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CA5E9D9B-09C8-4D0A-B401-5362799BAE94}"/>
              </a:ext>
            </a:extLst>
          </p:cNvPr>
          <p:cNvSpPr/>
          <p:nvPr/>
        </p:nvSpPr>
        <p:spPr>
          <a:xfrm>
            <a:off x="5653314" y="3429000"/>
            <a:ext cx="2506783" cy="2643731"/>
          </a:xfrm>
          <a:prstGeom prst="flowChartProcess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403D6F5-5BF7-4E0E-8079-122503A9A1E7}"/>
              </a:ext>
            </a:extLst>
          </p:cNvPr>
          <p:cNvSpPr/>
          <p:nvPr/>
        </p:nvSpPr>
        <p:spPr>
          <a:xfrm>
            <a:off x="7173657" y="3674446"/>
            <a:ext cx="98456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 b="1" i="1"/>
              <a:t>Early Adopter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EEDF731-1B90-2742-AB8E-174DD0544B5C}"/>
              </a:ext>
            </a:extLst>
          </p:cNvPr>
          <p:cNvSpPr/>
          <p:nvPr/>
        </p:nvSpPr>
        <p:spPr>
          <a:xfrm>
            <a:off x="5068345" y="-556"/>
            <a:ext cx="1472757" cy="499589"/>
          </a:xfrm>
          <a:prstGeom prst="rect">
            <a:avLst/>
          </a:prstGeom>
          <a:solidFill>
            <a:srgbClr val="0808C2"/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Go To Market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A9E8AFE-AC63-AA45-B0FC-0292001DA255}"/>
              </a:ext>
            </a:extLst>
          </p:cNvPr>
          <p:cNvSpPr/>
          <p:nvPr/>
        </p:nvSpPr>
        <p:spPr>
          <a:xfrm>
            <a:off x="6541102" y="-596"/>
            <a:ext cx="1472756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Competition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40B38-D2AD-634E-A251-5B7796FFED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AEE417-E275-F042-BEB6-B71E482A0FA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611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check mark">
            <a:extLst>
              <a:ext uri="{FF2B5EF4-FFF2-40B4-BE49-F238E27FC236}">
                <a16:creationId xmlns:a16="http://schemas.microsoft.com/office/drawing/2014/main" id="{50A718F7-A14D-47A5-9F57-084B948CB4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CEAC0F6-D30C-49AD-902A-092F434B62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8410"/>
            <a:ext cx="1432953" cy="49958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D789CC-6260-458B-B871-B1362C02B915}"/>
              </a:ext>
            </a:extLst>
          </p:cNvPr>
          <p:cNvCxnSpPr/>
          <p:nvPr/>
        </p:nvCxnSpPr>
        <p:spPr>
          <a:xfrm>
            <a:off x="0" y="6322074"/>
            <a:ext cx="12192000" cy="0"/>
          </a:xfrm>
          <a:prstGeom prst="line">
            <a:avLst/>
          </a:prstGeom>
          <a:ln w="19050">
            <a:solidFill>
              <a:srgbClr val="0808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88CB447A-496D-47CD-982E-D3E4BDBC90A5}"/>
              </a:ext>
            </a:extLst>
          </p:cNvPr>
          <p:cNvSpPr txBox="1">
            <a:spLocks/>
          </p:cNvSpPr>
          <p:nvPr/>
        </p:nvSpPr>
        <p:spPr>
          <a:xfrm>
            <a:off x="192371" y="644377"/>
            <a:ext cx="11255165" cy="57678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-113">
                <a:solidFill>
                  <a:schemeClr val="tx1">
                    <a:lumMod val="75000"/>
                    <a:lumOff val="2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j-cs"/>
              </a:defRPr>
            </a:lvl1pPr>
          </a:lstStyle>
          <a:p>
            <a:r>
              <a:rPr lang="en-US" sz="2000">
                <a:solidFill>
                  <a:schemeClr val="accent1"/>
                </a:solidFill>
              </a:rPr>
              <a:t>Bringing it together – what is the </a:t>
            </a:r>
            <a:r>
              <a:rPr lang="en-US" sz="2000" b="1">
                <a:solidFill>
                  <a:schemeClr val="accent1"/>
                </a:solidFill>
              </a:rPr>
              <a:t>opportunity in year 1</a:t>
            </a:r>
            <a:r>
              <a:rPr lang="en-US" sz="2000">
                <a:solidFill>
                  <a:schemeClr val="accent1"/>
                </a:solidFill>
              </a:rPr>
              <a:t>?</a:t>
            </a:r>
            <a:endParaRPr lang="en-HK" sz="2000" b="1">
              <a:solidFill>
                <a:schemeClr val="accent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A7184A-6629-4593-BE7E-01A9FC0E3B3B}"/>
              </a:ext>
            </a:extLst>
          </p:cNvPr>
          <p:cNvSpPr/>
          <p:nvPr/>
        </p:nvSpPr>
        <p:spPr>
          <a:xfrm>
            <a:off x="56898" y="1257498"/>
            <a:ext cx="9653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/>
              <a:t>Not-for-profits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2DC16F-DD7E-4ABD-8686-917EA07D0ADB}"/>
              </a:ext>
            </a:extLst>
          </p:cNvPr>
          <p:cNvSpPr/>
          <p:nvPr/>
        </p:nvSpPr>
        <p:spPr>
          <a:xfrm>
            <a:off x="1080257" y="1261024"/>
            <a:ext cx="12875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/>
              <a:t>Freelancer Networks</a:t>
            </a:r>
          </a:p>
        </p:txBody>
      </p:sp>
      <p:pic>
        <p:nvPicPr>
          <p:cNvPr id="19" name="Graphic 18" descr="Microscope">
            <a:extLst>
              <a:ext uri="{FF2B5EF4-FFF2-40B4-BE49-F238E27FC236}">
                <a16:creationId xmlns:a16="http://schemas.microsoft.com/office/drawing/2014/main" id="{AAB799DB-0998-4EF5-8744-148A6E4DAE4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0437" y="1453564"/>
            <a:ext cx="548994" cy="548994"/>
          </a:xfrm>
          <a:prstGeom prst="rect">
            <a:avLst/>
          </a:prstGeom>
        </p:spPr>
      </p:pic>
      <p:pic>
        <p:nvPicPr>
          <p:cNvPr id="20" name="Graphic 19" descr="Satellite">
            <a:extLst>
              <a:ext uri="{FF2B5EF4-FFF2-40B4-BE49-F238E27FC236}">
                <a16:creationId xmlns:a16="http://schemas.microsoft.com/office/drawing/2014/main" id="{25FD7E02-4AB2-4669-842F-1094F798EC7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39360" y="1493400"/>
            <a:ext cx="548994" cy="548994"/>
          </a:xfrm>
          <a:prstGeom prst="rect">
            <a:avLst/>
          </a:prstGeom>
        </p:spPr>
      </p:pic>
      <p:pic>
        <p:nvPicPr>
          <p:cNvPr id="21" name="Graphic 20" descr="Internet">
            <a:extLst>
              <a:ext uri="{FF2B5EF4-FFF2-40B4-BE49-F238E27FC236}">
                <a16:creationId xmlns:a16="http://schemas.microsoft.com/office/drawing/2014/main" id="{EFFD952A-D53D-4AAC-8589-5B8672218F9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89288" y="1479013"/>
            <a:ext cx="548994" cy="54899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5BEE02F-C271-4E3C-8423-048769DF0463}"/>
              </a:ext>
            </a:extLst>
          </p:cNvPr>
          <p:cNvSpPr/>
          <p:nvPr/>
        </p:nvSpPr>
        <p:spPr>
          <a:xfrm>
            <a:off x="2417331" y="1249498"/>
            <a:ext cx="132119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/>
              <a:t>Open-source Projects</a:t>
            </a:r>
          </a:p>
        </p:txBody>
      </p:sp>
      <p:pic>
        <p:nvPicPr>
          <p:cNvPr id="23" name="Graphic 22" descr="Network">
            <a:extLst>
              <a:ext uri="{FF2B5EF4-FFF2-40B4-BE49-F238E27FC236}">
                <a16:creationId xmlns:a16="http://schemas.microsoft.com/office/drawing/2014/main" id="{4403FE77-A482-40E1-9C6F-4E1DD72866C1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6731" y="1453564"/>
            <a:ext cx="548994" cy="548994"/>
          </a:xfrm>
          <a:prstGeom prst="rect">
            <a:avLst/>
          </a:prstGeom>
        </p:spPr>
      </p:pic>
      <p:pic>
        <p:nvPicPr>
          <p:cNvPr id="24" name="Graphic 23" descr="Users">
            <a:extLst>
              <a:ext uri="{FF2B5EF4-FFF2-40B4-BE49-F238E27FC236}">
                <a16:creationId xmlns:a16="http://schemas.microsoft.com/office/drawing/2014/main" id="{EDE40D1C-1B26-408A-886D-1D15D8D120AD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35343" y="1478034"/>
            <a:ext cx="548994" cy="548994"/>
          </a:xfrm>
          <a:prstGeom prst="rect">
            <a:avLst/>
          </a:prstGeom>
        </p:spPr>
      </p:pic>
      <p:pic>
        <p:nvPicPr>
          <p:cNvPr id="25" name="Graphic 24" descr="Grinning Face with No Fill">
            <a:extLst>
              <a:ext uri="{FF2B5EF4-FFF2-40B4-BE49-F238E27FC236}">
                <a16:creationId xmlns:a16="http://schemas.microsoft.com/office/drawing/2014/main" id="{FE1A1FDE-F308-42CE-962E-47E9D92AB3D5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874214" y="4648726"/>
            <a:ext cx="548994" cy="548994"/>
          </a:xfrm>
          <a:prstGeom prst="rect">
            <a:avLst/>
          </a:prstGeom>
        </p:spPr>
      </p:pic>
      <p:pic>
        <p:nvPicPr>
          <p:cNvPr id="26" name="Graphic 25" descr="Smiling Face with No Fill">
            <a:extLst>
              <a:ext uri="{FF2B5EF4-FFF2-40B4-BE49-F238E27FC236}">
                <a16:creationId xmlns:a16="http://schemas.microsoft.com/office/drawing/2014/main" id="{030D0A97-C60E-4936-BE62-4625EF7B598A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123088" y="4648726"/>
            <a:ext cx="548994" cy="54899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DDC1363-59FA-4435-A8E6-A8564B3061A1}"/>
              </a:ext>
            </a:extLst>
          </p:cNvPr>
          <p:cNvSpPr/>
          <p:nvPr/>
        </p:nvSpPr>
        <p:spPr>
          <a:xfrm>
            <a:off x="2123088" y="4467387"/>
            <a:ext cx="82319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/>
              <a:t>Happy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94146B-0B00-47B5-A1E0-A387E1EF70EF}"/>
              </a:ext>
            </a:extLst>
          </p:cNvPr>
          <p:cNvSpPr/>
          <p:nvPr/>
        </p:nvSpPr>
        <p:spPr>
          <a:xfrm>
            <a:off x="2890629" y="4468337"/>
            <a:ext cx="5283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err="1"/>
              <a:t>Dappy</a:t>
            </a:r>
            <a:endParaRPr lang="en-US" sz="1200" b="1"/>
          </a:p>
        </p:txBody>
      </p:sp>
      <p:pic>
        <p:nvPicPr>
          <p:cNvPr id="30" name="Graphic 29" descr="Hike">
            <a:extLst>
              <a:ext uri="{FF2B5EF4-FFF2-40B4-BE49-F238E27FC236}">
                <a16:creationId xmlns:a16="http://schemas.microsoft.com/office/drawing/2014/main" id="{26D73BD6-4346-4B2A-9B4B-0A2A4F109B3D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815222" y="3037765"/>
            <a:ext cx="548994" cy="54899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28B1A761-DFFC-4568-AAF3-E852D531AC87}"/>
              </a:ext>
            </a:extLst>
          </p:cNvPr>
          <p:cNvSpPr/>
          <p:nvPr/>
        </p:nvSpPr>
        <p:spPr>
          <a:xfrm>
            <a:off x="2750761" y="2826607"/>
            <a:ext cx="694421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900" b="1"/>
              <a:t>Trailblazer</a:t>
            </a:r>
            <a:endParaRPr lang="en-US" sz="1200" b="1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4E41F84F-3D96-4913-AB0B-4867F61FC0EC}"/>
              </a:ext>
            </a:extLst>
          </p:cNvPr>
          <p:cNvSpPr/>
          <p:nvPr/>
        </p:nvSpPr>
        <p:spPr>
          <a:xfrm>
            <a:off x="3775839" y="1361294"/>
            <a:ext cx="1459767" cy="766892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1,500,000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764E993-481D-4F26-8802-19BFD26DEB4D}"/>
              </a:ext>
            </a:extLst>
          </p:cNvPr>
          <p:cNvSpPr/>
          <p:nvPr/>
        </p:nvSpPr>
        <p:spPr>
          <a:xfrm>
            <a:off x="5341079" y="1201227"/>
            <a:ext cx="2971311" cy="501239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>
                <a:solidFill>
                  <a:srgbClr val="005390"/>
                </a:solidFill>
              </a:rPr>
              <a:t>Size of Market Considerations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20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>
                <a:solidFill>
                  <a:schemeClr val="accent1"/>
                </a:solidFill>
              </a:rPr>
              <a:t>Organizations including non-profits, freelancer networks, and open source projects.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>
                <a:solidFill>
                  <a:schemeClr val="accent1"/>
                </a:solidFill>
              </a:rPr>
              <a:t>Teams who are open to utilizing blockchain technology to solve business problems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>
                <a:solidFill>
                  <a:schemeClr val="accent1"/>
                </a:solidFill>
              </a:rPr>
              <a:t>Organizations must be defined as “Trailblazers” in their category, or have leadership that could be described as such.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>
                <a:solidFill>
                  <a:schemeClr val="accent1"/>
                </a:solidFill>
              </a:rPr>
              <a:t>We estimate </a:t>
            </a:r>
            <a:r>
              <a:rPr lang="en-US" sz="1200" b="1">
                <a:solidFill>
                  <a:schemeClr val="accent1"/>
                </a:solidFill>
              </a:rPr>
              <a:t>&gt;1,500,000 qualified organizations</a:t>
            </a:r>
            <a:r>
              <a:rPr lang="en-US" sz="1200">
                <a:solidFill>
                  <a:schemeClr val="accent1"/>
                </a:solidFill>
              </a:rPr>
              <a:t> in the US (currently disregarding other geographies)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>
                <a:solidFill>
                  <a:schemeClr val="accent1"/>
                </a:solidFill>
              </a:rPr>
              <a:t>We estimate at least </a:t>
            </a:r>
            <a:r>
              <a:rPr lang="en-US" sz="1200" b="1">
                <a:solidFill>
                  <a:schemeClr val="accent1"/>
                </a:solidFill>
              </a:rPr>
              <a:t>15% of these </a:t>
            </a:r>
            <a:r>
              <a:rPr lang="en-US" sz="1200">
                <a:solidFill>
                  <a:schemeClr val="accent1"/>
                </a:solidFill>
              </a:rPr>
              <a:t>can be considered “Trailblazers”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200">
                <a:solidFill>
                  <a:schemeClr val="accent1"/>
                </a:solidFill>
              </a:rPr>
              <a:t>We estimate </a:t>
            </a:r>
            <a:r>
              <a:rPr lang="en-US" sz="1200" b="1">
                <a:solidFill>
                  <a:schemeClr val="accent1"/>
                </a:solidFill>
              </a:rPr>
              <a:t>10% of these groups </a:t>
            </a:r>
            <a:r>
              <a:rPr lang="en-US" sz="1200">
                <a:solidFill>
                  <a:schemeClr val="accent1"/>
                </a:solidFill>
              </a:rPr>
              <a:t>are presently either “Happy” or “</a:t>
            </a:r>
            <a:r>
              <a:rPr lang="en-US" sz="1200" err="1">
                <a:solidFill>
                  <a:schemeClr val="accent1"/>
                </a:solidFill>
              </a:rPr>
              <a:t>Dappy</a:t>
            </a:r>
            <a:r>
              <a:rPr lang="en-US" sz="1200">
                <a:solidFill>
                  <a:schemeClr val="accent1"/>
                </a:solidFill>
              </a:rPr>
              <a:t>”</a:t>
            </a:r>
          </a:p>
          <a:p>
            <a:endParaRPr lang="en-US" sz="1200">
              <a:solidFill>
                <a:schemeClr val="tx1"/>
              </a:solidFill>
            </a:endParaRPr>
          </a:p>
          <a:p>
            <a:endParaRPr lang="en-US" sz="1200">
              <a:solidFill>
                <a:schemeClr val="tx1"/>
              </a:solidFill>
            </a:endParaRPr>
          </a:p>
          <a:p>
            <a:endParaRPr lang="en-US" sz="1200">
              <a:solidFill>
                <a:schemeClr val="tx1"/>
              </a:solidFill>
            </a:endParaRPr>
          </a:p>
          <a:p>
            <a:pPr algn="ctr"/>
            <a:r>
              <a:rPr lang="en-US" sz="1400">
                <a:solidFill>
                  <a:schemeClr val="tx1"/>
                </a:solidFill>
              </a:rPr>
              <a:t>Current size of the market is </a:t>
            </a:r>
            <a:r>
              <a:rPr lang="en-US" sz="1400" b="1">
                <a:solidFill>
                  <a:schemeClr val="tx1"/>
                </a:solidFill>
              </a:rPr>
              <a:t>approximately 22,500 organizations</a:t>
            </a:r>
            <a:r>
              <a:rPr lang="en-US" sz="1400">
                <a:solidFill>
                  <a:schemeClr val="tx1"/>
                </a:solidFill>
              </a:rPr>
              <a:t> in the US.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C5EFAB2A-38F2-4298-8A5D-AC0304EEBE82}"/>
              </a:ext>
            </a:extLst>
          </p:cNvPr>
          <p:cNvSpPr/>
          <p:nvPr/>
        </p:nvSpPr>
        <p:spPr>
          <a:xfrm>
            <a:off x="3775839" y="4535368"/>
            <a:ext cx="1459767" cy="775710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10%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D65CE7FA-94F8-4E87-8FEE-DC6FC602A508}"/>
              </a:ext>
            </a:extLst>
          </p:cNvPr>
          <p:cNvSpPr/>
          <p:nvPr/>
        </p:nvSpPr>
        <p:spPr>
          <a:xfrm>
            <a:off x="3780961" y="2901216"/>
            <a:ext cx="1459767" cy="822092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15%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E53984-19EF-4B56-BF46-A560BA96154A}"/>
              </a:ext>
            </a:extLst>
          </p:cNvPr>
          <p:cNvSpPr/>
          <p:nvPr/>
        </p:nvSpPr>
        <p:spPr>
          <a:xfrm>
            <a:off x="2111970" y="-476"/>
            <a:ext cx="148723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Problem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463D020-5302-49F0-B635-7D36332E3772}"/>
              </a:ext>
            </a:extLst>
          </p:cNvPr>
          <p:cNvSpPr/>
          <p:nvPr/>
        </p:nvSpPr>
        <p:spPr>
          <a:xfrm>
            <a:off x="3599203" y="-516"/>
            <a:ext cx="1472757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Solution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D37F963-43DA-464F-A9CC-4A3E77EAEB9F}"/>
              </a:ext>
            </a:extLst>
          </p:cNvPr>
          <p:cNvSpPr/>
          <p:nvPr/>
        </p:nvSpPr>
        <p:spPr>
          <a:xfrm>
            <a:off x="10953137" y="-6"/>
            <a:ext cx="1238861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Appendix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40234DC-619A-4B30-B36D-93DCDD788FAD}"/>
              </a:ext>
            </a:extLst>
          </p:cNvPr>
          <p:cNvSpPr/>
          <p:nvPr/>
        </p:nvSpPr>
        <p:spPr>
          <a:xfrm>
            <a:off x="8013858" y="-832"/>
            <a:ext cx="147637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Financials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CEBB591-A2C3-48D9-9487-3D74C9587065}"/>
              </a:ext>
            </a:extLst>
          </p:cNvPr>
          <p:cNvSpPr/>
          <p:nvPr/>
        </p:nvSpPr>
        <p:spPr>
          <a:xfrm>
            <a:off x="9476764" y="-597"/>
            <a:ext cx="147899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The Team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517A4FC-3611-4EE9-8444-3F606AED1FAC}"/>
              </a:ext>
            </a:extLst>
          </p:cNvPr>
          <p:cNvSpPr/>
          <p:nvPr/>
        </p:nvSpPr>
        <p:spPr>
          <a:xfrm>
            <a:off x="2" y="-39"/>
            <a:ext cx="2111968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Summary</a:t>
            </a:r>
          </a:p>
        </p:txBody>
      </p:sp>
      <p:sp>
        <p:nvSpPr>
          <p:cNvPr id="33" name="Arrow: Pentagon 32">
            <a:extLst>
              <a:ext uri="{FF2B5EF4-FFF2-40B4-BE49-F238E27FC236}">
                <a16:creationId xmlns:a16="http://schemas.microsoft.com/office/drawing/2014/main" id="{69D5D878-F39C-4F46-946E-7A0FC8A4ECF4}"/>
              </a:ext>
            </a:extLst>
          </p:cNvPr>
          <p:cNvSpPr/>
          <p:nvPr/>
        </p:nvSpPr>
        <p:spPr>
          <a:xfrm>
            <a:off x="8513555" y="1201227"/>
            <a:ext cx="787185" cy="5012393"/>
          </a:xfrm>
          <a:prstGeom prst="homePlate">
            <a:avLst/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7B4B3F-A6DF-F24D-A90F-D2E54375AB08}"/>
              </a:ext>
            </a:extLst>
          </p:cNvPr>
          <p:cNvGrpSpPr/>
          <p:nvPr/>
        </p:nvGrpSpPr>
        <p:grpSpPr>
          <a:xfrm>
            <a:off x="9440608" y="1462057"/>
            <a:ext cx="2410810" cy="4192226"/>
            <a:chOff x="9458378" y="1722883"/>
            <a:chExt cx="2410810" cy="4192226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572A0F3-B353-4F59-AB80-E73A22357CF2}"/>
                </a:ext>
              </a:extLst>
            </p:cNvPr>
            <p:cNvSpPr/>
            <p:nvPr/>
          </p:nvSpPr>
          <p:spPr>
            <a:xfrm>
              <a:off x="9458378" y="1722883"/>
              <a:ext cx="2410810" cy="41922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b="1">
                  <a:solidFill>
                    <a:schemeClr val="accent1"/>
                  </a:solidFill>
                </a:rPr>
                <a:t>Initial Market Geography &amp; Execution</a:t>
              </a:r>
            </a:p>
            <a:p>
              <a:pPr algn="ctr"/>
              <a:endParaRPr lang="en-US" sz="1200">
                <a:solidFill>
                  <a:schemeClr val="accent1"/>
                </a:solidFill>
              </a:endParaRPr>
            </a:p>
            <a:p>
              <a:r>
                <a:rPr lang="en-US" sz="1200">
                  <a:solidFill>
                    <a:schemeClr val="accent1"/>
                  </a:solidFill>
                </a:rPr>
                <a:t>Due to the global nature of our clients and target customers, we believe it is likely that we will be able to work with organizations remotely from around the world.</a:t>
              </a:r>
            </a:p>
            <a:p>
              <a:endParaRPr lang="en-US" sz="1200">
                <a:solidFill>
                  <a:schemeClr val="accent1"/>
                </a:solidFill>
              </a:endParaRPr>
            </a:p>
            <a:p>
              <a:r>
                <a:rPr lang="en-US" sz="1200">
                  <a:solidFill>
                    <a:schemeClr val="accent1"/>
                  </a:solidFill>
                </a:rPr>
                <a:t>The majority of </a:t>
              </a:r>
              <a:r>
                <a:rPr lang="en-US" sz="1200" err="1">
                  <a:solidFill>
                    <a:schemeClr val="accent1"/>
                  </a:solidFill>
                </a:rPr>
                <a:t>Approvi’s</a:t>
              </a:r>
              <a:r>
                <a:rPr lang="en-US" sz="1200">
                  <a:solidFill>
                    <a:schemeClr val="accent1"/>
                  </a:solidFill>
                </a:rPr>
                <a:t> </a:t>
              </a:r>
              <a:r>
                <a:rPr lang="en-US" sz="1200" b="1">
                  <a:solidFill>
                    <a:schemeClr val="accent1"/>
                  </a:solidFill>
                </a:rPr>
                <a:t>initial</a:t>
              </a:r>
              <a:r>
                <a:rPr lang="en-US" sz="1200">
                  <a:solidFill>
                    <a:schemeClr val="accent1"/>
                  </a:solidFill>
                </a:rPr>
                <a:t> </a:t>
              </a:r>
              <a:r>
                <a:rPr lang="en-US" sz="1200" b="1">
                  <a:solidFill>
                    <a:schemeClr val="accent1"/>
                  </a:solidFill>
                </a:rPr>
                <a:t>target customer base would be in the US. </a:t>
              </a:r>
            </a:p>
            <a:p>
              <a:endParaRPr lang="en-US" sz="1200" b="1">
                <a:solidFill>
                  <a:schemeClr val="accent1"/>
                </a:solidFill>
              </a:endParaRPr>
            </a:p>
            <a:p>
              <a:endParaRPr lang="en-US" sz="1200" b="1">
                <a:solidFill>
                  <a:schemeClr val="accent1"/>
                </a:solidFill>
              </a:endParaRPr>
            </a:p>
            <a:p>
              <a:r>
                <a:rPr lang="en-US" sz="1200" err="1">
                  <a:solidFill>
                    <a:schemeClr val="accent1"/>
                  </a:solidFill>
                </a:rPr>
                <a:t>Approvi</a:t>
              </a:r>
              <a:r>
                <a:rPr lang="en-US" sz="1200">
                  <a:solidFill>
                    <a:schemeClr val="accent1"/>
                  </a:solidFill>
                </a:rPr>
                <a:t> will develop its team initially in HK, taking advantage of the </a:t>
              </a:r>
              <a:r>
                <a:rPr lang="en-US" sz="1200" b="1">
                  <a:solidFill>
                    <a:schemeClr val="accent1"/>
                  </a:solidFill>
                </a:rPr>
                <a:t>strong FinTech talent in the Greater Bay Area comprising Hong Kong and Shenzhen.</a:t>
              </a:r>
            </a:p>
            <a:p>
              <a:endParaRPr lang="en-US" sz="1200">
                <a:solidFill>
                  <a:schemeClr val="accent1"/>
                </a:solidFill>
              </a:endParaRPr>
            </a:p>
            <a:p>
              <a:endParaRPr lang="en-US" sz="900">
                <a:solidFill>
                  <a:schemeClr val="accent1"/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656A1DD-0842-4C99-AE53-E1E3734AFF57}"/>
                </a:ext>
              </a:extLst>
            </p:cNvPr>
            <p:cNvCxnSpPr/>
            <p:nvPr/>
          </p:nvCxnSpPr>
          <p:spPr>
            <a:xfrm>
              <a:off x="9610355" y="2178155"/>
              <a:ext cx="215848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6" name="Picture 2" descr="Image result for us flag">
              <a:extLst>
                <a:ext uri="{FF2B5EF4-FFF2-40B4-BE49-F238E27FC236}">
                  <a16:creationId xmlns:a16="http://schemas.microsoft.com/office/drawing/2014/main" id="{620C667E-9BAE-4206-9F5B-5A6E6A24C9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33433" y="3969220"/>
              <a:ext cx="460700" cy="3071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Image result for hong kong flag">
              <a:extLst>
                <a:ext uri="{FF2B5EF4-FFF2-40B4-BE49-F238E27FC236}">
                  <a16:creationId xmlns:a16="http://schemas.microsoft.com/office/drawing/2014/main" id="{6BB3C133-99AD-4C76-B477-FBBCB9C6C2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59246" y="5343792"/>
              <a:ext cx="460700" cy="3071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C6A3331-D5A7-4982-B695-EF0A2C8FB331}"/>
              </a:ext>
            </a:extLst>
          </p:cNvPr>
          <p:cNvCxnSpPr/>
          <p:nvPr/>
        </p:nvCxnSpPr>
        <p:spPr>
          <a:xfrm>
            <a:off x="5750767" y="1626880"/>
            <a:ext cx="21584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Close">
            <a:extLst>
              <a:ext uri="{FF2B5EF4-FFF2-40B4-BE49-F238E27FC236}">
                <a16:creationId xmlns:a16="http://schemas.microsoft.com/office/drawing/2014/main" id="{BEC492FC-1E09-2D4F-B6D0-D6D847B46D0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964933" y="2183051"/>
            <a:ext cx="720000" cy="720000"/>
          </a:xfrm>
          <a:prstGeom prst="rect">
            <a:avLst/>
          </a:prstGeom>
        </p:spPr>
      </p:pic>
      <p:pic>
        <p:nvPicPr>
          <p:cNvPr id="49" name="Graphic 48" descr="Close">
            <a:extLst>
              <a:ext uri="{FF2B5EF4-FFF2-40B4-BE49-F238E27FC236}">
                <a16:creationId xmlns:a16="http://schemas.microsoft.com/office/drawing/2014/main" id="{F608F559-7021-2F41-B1C9-B5C1B5CF977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964933" y="3802316"/>
            <a:ext cx="720000" cy="720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E739BF4D-5D01-4C48-8FBF-72B3677EC4E6}"/>
              </a:ext>
            </a:extLst>
          </p:cNvPr>
          <p:cNvSpPr/>
          <p:nvPr/>
        </p:nvSpPr>
        <p:spPr>
          <a:xfrm>
            <a:off x="5068345" y="-556"/>
            <a:ext cx="1472757" cy="499589"/>
          </a:xfrm>
          <a:prstGeom prst="rect">
            <a:avLst/>
          </a:prstGeom>
          <a:solidFill>
            <a:srgbClr val="0808C2"/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Go To Market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05327B6-1F67-884B-800B-40F5C4457442}"/>
              </a:ext>
            </a:extLst>
          </p:cNvPr>
          <p:cNvSpPr/>
          <p:nvPr/>
        </p:nvSpPr>
        <p:spPr>
          <a:xfrm>
            <a:off x="6541102" y="-596"/>
            <a:ext cx="1472756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Competition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1D1CA-BE21-0648-8815-F58D224913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AEE417-E275-F042-BEB6-B71E482A0FA8}" type="slidenum">
              <a:rPr lang="en-US" smtClean="0"/>
              <a:t>15</a:t>
            </a:fld>
            <a:endParaRPr lang="en-US"/>
          </a:p>
        </p:txBody>
      </p:sp>
      <p:pic>
        <p:nvPicPr>
          <p:cNvPr id="9" name="Graphic 8" descr="Pause">
            <a:extLst>
              <a:ext uri="{FF2B5EF4-FFF2-40B4-BE49-F238E27FC236}">
                <a16:creationId xmlns:a16="http://schemas.microsoft.com/office/drawing/2014/main" id="{A7DD92BD-CD78-D049-B00A-24C33636C85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rot="5400000">
            <a:off x="3964933" y="5155230"/>
            <a:ext cx="720000" cy="72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7CF8A33-4172-4987-8E76-5334A9527E1D}"/>
              </a:ext>
            </a:extLst>
          </p:cNvPr>
          <p:cNvSpPr/>
          <p:nvPr/>
        </p:nvSpPr>
        <p:spPr>
          <a:xfrm>
            <a:off x="3770829" y="5851826"/>
            <a:ext cx="1130854" cy="38508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22,500</a:t>
            </a:r>
          </a:p>
        </p:txBody>
      </p:sp>
    </p:spTree>
    <p:extLst>
      <p:ext uri="{BB962C8B-B14F-4D97-AF65-F5344CB8AC3E}">
        <p14:creationId xmlns:p14="http://schemas.microsoft.com/office/powerpoint/2010/main" val="981808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check mark">
            <a:extLst>
              <a:ext uri="{FF2B5EF4-FFF2-40B4-BE49-F238E27FC236}">
                <a16:creationId xmlns:a16="http://schemas.microsoft.com/office/drawing/2014/main" id="{50A718F7-A14D-47A5-9F57-084B948CB4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483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CEAC0F6-D30C-49AD-902A-092F434B62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8410"/>
            <a:ext cx="1432953" cy="49958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D789CC-6260-458B-B871-B1362C02B915}"/>
              </a:ext>
            </a:extLst>
          </p:cNvPr>
          <p:cNvCxnSpPr/>
          <p:nvPr/>
        </p:nvCxnSpPr>
        <p:spPr>
          <a:xfrm>
            <a:off x="0" y="6322074"/>
            <a:ext cx="12192000" cy="0"/>
          </a:xfrm>
          <a:prstGeom prst="line">
            <a:avLst/>
          </a:prstGeom>
          <a:ln w="19050">
            <a:solidFill>
              <a:srgbClr val="0808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88CB447A-496D-47CD-982E-D3E4BDBC90A5}"/>
              </a:ext>
            </a:extLst>
          </p:cNvPr>
          <p:cNvSpPr txBox="1">
            <a:spLocks/>
          </p:cNvSpPr>
          <p:nvPr/>
        </p:nvSpPr>
        <p:spPr>
          <a:xfrm>
            <a:off x="192371" y="644377"/>
            <a:ext cx="11255165" cy="57678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-113">
                <a:solidFill>
                  <a:schemeClr val="tx1">
                    <a:lumMod val="75000"/>
                    <a:lumOff val="2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j-cs"/>
              </a:defRPr>
            </a:lvl1pPr>
          </a:lstStyle>
          <a:p>
            <a:r>
              <a:rPr lang="en-US" sz="2000" err="1">
                <a:solidFill>
                  <a:schemeClr val="accent1"/>
                </a:solidFill>
              </a:rPr>
              <a:t>Approvi</a:t>
            </a:r>
            <a:r>
              <a:rPr lang="en-US" sz="2000">
                <a:solidFill>
                  <a:schemeClr val="accent1"/>
                </a:solidFill>
              </a:rPr>
              <a:t> has implementation plans over the next 18 months with a product roadmap that will position us for success in the marketplace</a:t>
            </a:r>
            <a:endParaRPr lang="en-HK" sz="2000">
              <a:solidFill>
                <a:schemeClr val="accent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6C46CC-C2F6-4323-8156-85D39E411E72}"/>
              </a:ext>
            </a:extLst>
          </p:cNvPr>
          <p:cNvSpPr/>
          <p:nvPr/>
        </p:nvSpPr>
        <p:spPr>
          <a:xfrm>
            <a:off x="2111970" y="-476"/>
            <a:ext cx="148723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Problem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5B7C5C-AA29-4A79-A9B4-4E18A7B111BD}"/>
              </a:ext>
            </a:extLst>
          </p:cNvPr>
          <p:cNvSpPr/>
          <p:nvPr/>
        </p:nvSpPr>
        <p:spPr>
          <a:xfrm>
            <a:off x="3599203" y="-516"/>
            <a:ext cx="1472757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Solution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73DABC-6E94-4552-A5CA-BBEEC9ED0A19}"/>
              </a:ext>
            </a:extLst>
          </p:cNvPr>
          <p:cNvSpPr/>
          <p:nvPr/>
        </p:nvSpPr>
        <p:spPr>
          <a:xfrm>
            <a:off x="10953137" y="-6"/>
            <a:ext cx="1238861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Appendix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39A20DB-0BF4-4C1A-AE29-6BC3029EC4B4}"/>
              </a:ext>
            </a:extLst>
          </p:cNvPr>
          <p:cNvSpPr/>
          <p:nvPr/>
        </p:nvSpPr>
        <p:spPr>
          <a:xfrm>
            <a:off x="8013858" y="-832"/>
            <a:ext cx="147637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Financials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6D9264C-3DEE-4D6D-BFC9-5401ADB03637}"/>
              </a:ext>
            </a:extLst>
          </p:cNvPr>
          <p:cNvSpPr/>
          <p:nvPr/>
        </p:nvSpPr>
        <p:spPr>
          <a:xfrm>
            <a:off x="9476764" y="-597"/>
            <a:ext cx="147899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The Team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FEB117-E9C4-404C-A17C-79D20310B0F7}"/>
              </a:ext>
            </a:extLst>
          </p:cNvPr>
          <p:cNvSpPr/>
          <p:nvPr/>
        </p:nvSpPr>
        <p:spPr>
          <a:xfrm>
            <a:off x="2" y="-39"/>
            <a:ext cx="2111968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Summary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E10874D-DC3C-6A48-A28F-1538D740F351}"/>
              </a:ext>
            </a:extLst>
          </p:cNvPr>
          <p:cNvCxnSpPr/>
          <p:nvPr/>
        </p:nvCxnSpPr>
        <p:spPr>
          <a:xfrm>
            <a:off x="81230" y="2134298"/>
            <a:ext cx="0" cy="2520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A82A9BC-856C-D245-A1AB-CAB96A025DA7}"/>
              </a:ext>
            </a:extLst>
          </p:cNvPr>
          <p:cNvSpPr/>
          <p:nvPr/>
        </p:nvSpPr>
        <p:spPr>
          <a:xfrm>
            <a:off x="221176" y="2002660"/>
            <a:ext cx="478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/>
              <a:t>Q</a:t>
            </a:r>
            <a:r>
              <a:rPr lang="en-US"/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94DC34B-4DF6-5C4D-8D63-262140BF259C}"/>
              </a:ext>
            </a:extLst>
          </p:cNvPr>
          <p:cNvSpPr/>
          <p:nvPr/>
        </p:nvSpPr>
        <p:spPr>
          <a:xfrm>
            <a:off x="221176" y="2634507"/>
            <a:ext cx="18048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/>
              <a:t>Proof of Concept MVP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FE6858C-0C9D-BC44-B00E-3AD00B9FDE95}"/>
              </a:ext>
            </a:extLst>
          </p:cNvPr>
          <p:cNvSpPr/>
          <p:nvPr/>
        </p:nvSpPr>
        <p:spPr>
          <a:xfrm>
            <a:off x="221176" y="3189279"/>
            <a:ext cx="839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/>
              <a:t>⍺ Testing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9BB9092-66C0-884D-9715-218CE8A8E6C9}"/>
              </a:ext>
            </a:extLst>
          </p:cNvPr>
          <p:cNvSpPr/>
          <p:nvPr/>
        </p:nvSpPr>
        <p:spPr>
          <a:xfrm>
            <a:off x="223106" y="3744052"/>
            <a:ext cx="11179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/>
              <a:t>Ethereum </a:t>
            </a:r>
          </a:p>
          <a:p>
            <a:r>
              <a:rPr lang="en-US" sz="1400" err="1"/>
              <a:t>Testnet</a:t>
            </a:r>
            <a:r>
              <a:rPr lang="en-US" sz="1400"/>
              <a:t> Runs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2F8ECA1-4323-1F4D-95AC-7A95CD67E8A8}"/>
              </a:ext>
            </a:extLst>
          </p:cNvPr>
          <p:cNvSpPr/>
          <p:nvPr/>
        </p:nvSpPr>
        <p:spPr>
          <a:xfrm>
            <a:off x="221176" y="4317990"/>
            <a:ext cx="17245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/>
              <a:t>UI/UX Improvements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E3B2FB4-F5EB-9943-BC31-4D470D71598C}"/>
              </a:ext>
            </a:extLst>
          </p:cNvPr>
          <p:cNvSpPr/>
          <p:nvPr/>
        </p:nvSpPr>
        <p:spPr>
          <a:xfrm>
            <a:off x="2211720" y="5446701"/>
            <a:ext cx="346982" cy="2667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5EDBC09-46C8-3E47-AB8D-38EA5A587791}"/>
              </a:ext>
            </a:extLst>
          </p:cNvPr>
          <p:cNvSpPr/>
          <p:nvPr/>
        </p:nvSpPr>
        <p:spPr>
          <a:xfrm>
            <a:off x="2596444" y="5426162"/>
            <a:ext cx="1169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/>
              <a:t>Solution Core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4123663-9C82-5A49-9D1C-3FA875932914}"/>
              </a:ext>
            </a:extLst>
          </p:cNvPr>
          <p:cNvSpPr/>
          <p:nvPr/>
        </p:nvSpPr>
        <p:spPr>
          <a:xfrm>
            <a:off x="3848346" y="5455850"/>
            <a:ext cx="346982" cy="2667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162E2DB-0305-5D45-9409-ED4863E9A3C5}"/>
              </a:ext>
            </a:extLst>
          </p:cNvPr>
          <p:cNvSpPr/>
          <p:nvPr/>
        </p:nvSpPr>
        <p:spPr>
          <a:xfrm>
            <a:off x="4233070" y="5435311"/>
            <a:ext cx="18410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/>
              <a:t>Business Development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D784D80-94E4-4746-9426-37304A6476FD}"/>
              </a:ext>
            </a:extLst>
          </p:cNvPr>
          <p:cNvSpPr/>
          <p:nvPr/>
        </p:nvSpPr>
        <p:spPr>
          <a:xfrm>
            <a:off x="6156309" y="5443150"/>
            <a:ext cx="346982" cy="2667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CED8E32-DE96-5844-9C11-B0E1BD8FE1C0}"/>
              </a:ext>
            </a:extLst>
          </p:cNvPr>
          <p:cNvSpPr/>
          <p:nvPr/>
        </p:nvSpPr>
        <p:spPr>
          <a:xfrm>
            <a:off x="6541033" y="5422611"/>
            <a:ext cx="19094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/>
              <a:t>Solution Enhancements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6E2DBE0-4162-EE49-B28D-EA724BC29041}"/>
              </a:ext>
            </a:extLst>
          </p:cNvPr>
          <p:cNvSpPr/>
          <p:nvPr/>
        </p:nvSpPr>
        <p:spPr>
          <a:xfrm>
            <a:off x="8532624" y="5455850"/>
            <a:ext cx="346982" cy="266700"/>
          </a:xfrm>
          <a:prstGeom prst="rect">
            <a:avLst/>
          </a:prstGeom>
          <a:solidFill>
            <a:schemeClr val="accent6">
              <a:lumMod val="50000"/>
              <a:lumOff val="5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F090B0E-D4E9-5F4D-A908-C23B1D8A5279}"/>
              </a:ext>
            </a:extLst>
          </p:cNvPr>
          <p:cNvSpPr/>
          <p:nvPr/>
        </p:nvSpPr>
        <p:spPr>
          <a:xfrm>
            <a:off x="8917348" y="5435311"/>
            <a:ext cx="17036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/>
              <a:t>External Integrations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BFD9152-4813-3F48-8D6F-3B3304769BE0}"/>
              </a:ext>
            </a:extLst>
          </p:cNvPr>
          <p:cNvCxnSpPr/>
          <p:nvPr/>
        </p:nvCxnSpPr>
        <p:spPr>
          <a:xfrm>
            <a:off x="2155452" y="2134298"/>
            <a:ext cx="0" cy="2520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5B482631-2F19-9640-84C1-077D468E376B}"/>
              </a:ext>
            </a:extLst>
          </p:cNvPr>
          <p:cNvSpPr/>
          <p:nvPr/>
        </p:nvSpPr>
        <p:spPr>
          <a:xfrm>
            <a:off x="2295398" y="2002660"/>
            <a:ext cx="478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/>
              <a:t>Q</a:t>
            </a:r>
            <a:r>
              <a:rPr lang="en-US"/>
              <a:t>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13A939B-929B-5C4F-8E2F-5AAC5B4BF4FF}"/>
              </a:ext>
            </a:extLst>
          </p:cNvPr>
          <p:cNvSpPr/>
          <p:nvPr/>
        </p:nvSpPr>
        <p:spPr>
          <a:xfrm>
            <a:off x="2295398" y="2634507"/>
            <a:ext cx="16934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err="1"/>
              <a:t>Stablecoin</a:t>
            </a:r>
            <a:r>
              <a:rPr lang="en-US" sz="1400"/>
              <a:t> Payments</a:t>
            </a:r>
          </a:p>
          <a:p>
            <a:r>
              <a:rPr lang="en-US" sz="1400"/>
              <a:t>MVP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6D689D6-3EB5-B447-BD1B-4CA3C1B592F6}"/>
              </a:ext>
            </a:extLst>
          </p:cNvPr>
          <p:cNvSpPr/>
          <p:nvPr/>
        </p:nvSpPr>
        <p:spPr>
          <a:xfrm>
            <a:off x="2295398" y="3189279"/>
            <a:ext cx="839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/>
              <a:t>β Testing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FEE0CAF-8F77-5E46-A6CA-7047E3F39614}"/>
              </a:ext>
            </a:extLst>
          </p:cNvPr>
          <p:cNvSpPr/>
          <p:nvPr/>
        </p:nvSpPr>
        <p:spPr>
          <a:xfrm>
            <a:off x="2297328" y="3744052"/>
            <a:ext cx="12432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/>
              <a:t>Ethereum </a:t>
            </a:r>
          </a:p>
          <a:p>
            <a:r>
              <a:rPr lang="en-US" sz="1400" err="1"/>
              <a:t>Mainnet</a:t>
            </a:r>
            <a:r>
              <a:rPr lang="en-US" sz="1400"/>
              <a:t> Runs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AA16FA0-0C43-6F49-9D1E-73B69695FC21}"/>
              </a:ext>
            </a:extLst>
          </p:cNvPr>
          <p:cNvSpPr/>
          <p:nvPr/>
        </p:nvSpPr>
        <p:spPr>
          <a:xfrm>
            <a:off x="2295398" y="4317990"/>
            <a:ext cx="18674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err="1"/>
              <a:t>Dapp</a:t>
            </a:r>
            <a:r>
              <a:rPr lang="en-US" sz="1400"/>
              <a:t> Media Marketing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77FE3FA-B69B-8C4F-922E-7E47804C29D6}"/>
              </a:ext>
            </a:extLst>
          </p:cNvPr>
          <p:cNvCxnSpPr/>
          <p:nvPr/>
        </p:nvCxnSpPr>
        <p:spPr>
          <a:xfrm>
            <a:off x="4159854" y="2134298"/>
            <a:ext cx="0" cy="2520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A04577F1-243E-A746-8256-7CED37E9DE11}"/>
              </a:ext>
            </a:extLst>
          </p:cNvPr>
          <p:cNvSpPr/>
          <p:nvPr/>
        </p:nvSpPr>
        <p:spPr>
          <a:xfrm>
            <a:off x="4299800" y="2002660"/>
            <a:ext cx="478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/>
              <a:t>Q</a:t>
            </a:r>
            <a:r>
              <a:rPr lang="en-US"/>
              <a:t>3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94CF51F-5229-3C4A-A892-9086516420E9}"/>
              </a:ext>
            </a:extLst>
          </p:cNvPr>
          <p:cNvSpPr/>
          <p:nvPr/>
        </p:nvSpPr>
        <p:spPr>
          <a:xfrm>
            <a:off x="4299800" y="2634507"/>
            <a:ext cx="13183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/>
              <a:t>Product Launch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A313D5F-D8D2-4C40-BCC6-24419CC797B1}"/>
              </a:ext>
            </a:extLst>
          </p:cNvPr>
          <p:cNvSpPr/>
          <p:nvPr/>
        </p:nvSpPr>
        <p:spPr>
          <a:xfrm>
            <a:off x="4299800" y="3189279"/>
            <a:ext cx="10082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/>
              <a:t>A/B Testing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1F52684-7B48-014B-9C8C-52AD2D0C3009}"/>
              </a:ext>
            </a:extLst>
          </p:cNvPr>
          <p:cNvSpPr/>
          <p:nvPr/>
        </p:nvSpPr>
        <p:spPr>
          <a:xfrm>
            <a:off x="4301730" y="3744052"/>
            <a:ext cx="16351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/>
              <a:t>Initial Go-To Market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0107F51-F902-9F4E-9997-CA3876D57060}"/>
              </a:ext>
            </a:extLst>
          </p:cNvPr>
          <p:cNvCxnSpPr/>
          <p:nvPr/>
        </p:nvCxnSpPr>
        <p:spPr>
          <a:xfrm>
            <a:off x="6152237" y="2134298"/>
            <a:ext cx="0" cy="2520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C311319B-076A-B444-A955-10040B2BBE59}"/>
              </a:ext>
            </a:extLst>
          </p:cNvPr>
          <p:cNvSpPr/>
          <p:nvPr/>
        </p:nvSpPr>
        <p:spPr>
          <a:xfrm>
            <a:off x="6292183" y="2002660"/>
            <a:ext cx="478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/>
              <a:t>Q</a:t>
            </a:r>
            <a:r>
              <a:rPr lang="en-US"/>
              <a:t>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0E8729B-27CF-5444-9B65-F35F4FA242EF}"/>
              </a:ext>
            </a:extLst>
          </p:cNvPr>
          <p:cNvSpPr/>
          <p:nvPr/>
        </p:nvSpPr>
        <p:spPr>
          <a:xfrm>
            <a:off x="6292183" y="2634507"/>
            <a:ext cx="15832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/>
              <a:t>Spend Dashboards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6D48EF7-D570-2E4F-9082-DD02CCA562D3}"/>
              </a:ext>
            </a:extLst>
          </p:cNvPr>
          <p:cNvSpPr/>
          <p:nvPr/>
        </p:nvSpPr>
        <p:spPr>
          <a:xfrm>
            <a:off x="6292183" y="3189279"/>
            <a:ext cx="13190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/>
              <a:t>Attest Analytics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AE96C1C-2605-D045-AE8D-F3BC2492C1E0}"/>
              </a:ext>
            </a:extLst>
          </p:cNvPr>
          <p:cNvSpPr/>
          <p:nvPr/>
        </p:nvSpPr>
        <p:spPr>
          <a:xfrm>
            <a:off x="6294113" y="3744052"/>
            <a:ext cx="15608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/>
              <a:t>1,000 Active </a:t>
            </a:r>
          </a:p>
          <a:p>
            <a:r>
              <a:rPr lang="en-US" sz="1400"/>
              <a:t>User Organizations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46A760B-82D2-8243-BCFE-645ADCB363B7}"/>
              </a:ext>
            </a:extLst>
          </p:cNvPr>
          <p:cNvSpPr/>
          <p:nvPr/>
        </p:nvSpPr>
        <p:spPr>
          <a:xfrm>
            <a:off x="6292183" y="4317990"/>
            <a:ext cx="17365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Additional Billing Models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813FD7D-C0AE-194E-A7A2-0B79242B94A2}"/>
              </a:ext>
            </a:extLst>
          </p:cNvPr>
          <p:cNvCxnSpPr/>
          <p:nvPr/>
        </p:nvCxnSpPr>
        <p:spPr>
          <a:xfrm>
            <a:off x="8156639" y="2134298"/>
            <a:ext cx="0" cy="2520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7C224D9-6A6A-7547-91E2-3405D0662275}"/>
              </a:ext>
            </a:extLst>
          </p:cNvPr>
          <p:cNvSpPr/>
          <p:nvPr/>
        </p:nvSpPr>
        <p:spPr>
          <a:xfrm>
            <a:off x="8296585" y="2002660"/>
            <a:ext cx="478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/>
              <a:t>Q</a:t>
            </a:r>
            <a:r>
              <a:rPr lang="en-US"/>
              <a:t>5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F88CAB3-4E70-034A-8F8E-BE5AEC3B6C3F}"/>
              </a:ext>
            </a:extLst>
          </p:cNvPr>
          <p:cNvSpPr/>
          <p:nvPr/>
        </p:nvSpPr>
        <p:spPr>
          <a:xfrm>
            <a:off x="8296585" y="2634507"/>
            <a:ext cx="1417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/>
              <a:t>Additional Coins </a:t>
            </a:r>
          </a:p>
          <a:p>
            <a:r>
              <a:rPr lang="en-US" sz="1400"/>
              <a:t>Support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CA75560-A24C-1C48-8FB7-4801A7C42C87}"/>
              </a:ext>
            </a:extLst>
          </p:cNvPr>
          <p:cNvSpPr/>
          <p:nvPr/>
        </p:nvSpPr>
        <p:spPr>
          <a:xfrm>
            <a:off x="8296585" y="3189279"/>
            <a:ext cx="14553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/>
              <a:t>Secondary Go-To </a:t>
            </a:r>
          </a:p>
          <a:p>
            <a:r>
              <a:rPr lang="en-US" sz="1400"/>
              <a:t>Market Entry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4636C60-582B-944C-A1B2-1132E8C9C2DB}"/>
              </a:ext>
            </a:extLst>
          </p:cNvPr>
          <p:cNvSpPr/>
          <p:nvPr/>
        </p:nvSpPr>
        <p:spPr>
          <a:xfrm>
            <a:off x="8298515" y="3744052"/>
            <a:ext cx="15608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/>
              <a:t>1,500 Active </a:t>
            </a:r>
          </a:p>
          <a:p>
            <a:r>
              <a:rPr lang="en-US" sz="1400"/>
              <a:t>User Organizations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43874A7-B9DF-9B49-8CF4-7FDDD7840637}"/>
              </a:ext>
            </a:extLst>
          </p:cNvPr>
          <p:cNvSpPr/>
          <p:nvPr/>
        </p:nvSpPr>
        <p:spPr>
          <a:xfrm>
            <a:off x="8296585" y="4317990"/>
            <a:ext cx="18190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/>
              <a:t>External Payments API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957E2AD-FE49-8241-B9B9-F6BB9E53AD03}"/>
              </a:ext>
            </a:extLst>
          </p:cNvPr>
          <p:cNvCxnSpPr/>
          <p:nvPr/>
        </p:nvCxnSpPr>
        <p:spPr>
          <a:xfrm>
            <a:off x="10174990" y="2134298"/>
            <a:ext cx="0" cy="25200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1350A980-A360-1C41-9D79-5E03474F9A40}"/>
              </a:ext>
            </a:extLst>
          </p:cNvPr>
          <p:cNvSpPr/>
          <p:nvPr/>
        </p:nvSpPr>
        <p:spPr>
          <a:xfrm>
            <a:off x="10314936" y="2002660"/>
            <a:ext cx="478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/>
              <a:t>Q</a:t>
            </a:r>
            <a:r>
              <a:rPr lang="en-US"/>
              <a:t>6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9DFFCD7-B591-E54A-AEE5-F3CCEC6CE442}"/>
              </a:ext>
            </a:extLst>
          </p:cNvPr>
          <p:cNvSpPr/>
          <p:nvPr/>
        </p:nvSpPr>
        <p:spPr>
          <a:xfrm>
            <a:off x="10314936" y="2634507"/>
            <a:ext cx="17390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/>
              <a:t>User Migrations MVP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E599DE4-09EB-9A43-9F28-90DF49068804}"/>
              </a:ext>
            </a:extLst>
          </p:cNvPr>
          <p:cNvSpPr/>
          <p:nvPr/>
        </p:nvSpPr>
        <p:spPr>
          <a:xfrm>
            <a:off x="10314936" y="3189279"/>
            <a:ext cx="16015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/>
              <a:t>Advanced Analytics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C012B1E-47B5-7D4E-96D8-0C726EA4DBE9}"/>
              </a:ext>
            </a:extLst>
          </p:cNvPr>
          <p:cNvSpPr/>
          <p:nvPr/>
        </p:nvSpPr>
        <p:spPr>
          <a:xfrm>
            <a:off x="10316866" y="3744052"/>
            <a:ext cx="13972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/>
              <a:t>Integration with </a:t>
            </a:r>
          </a:p>
          <a:p>
            <a:r>
              <a:rPr lang="en-US" sz="1400"/>
              <a:t>Fiat Payments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05BAE7C-D883-7C42-9ECE-B9DC2979445E}"/>
              </a:ext>
            </a:extLst>
          </p:cNvPr>
          <p:cNvSpPr/>
          <p:nvPr/>
        </p:nvSpPr>
        <p:spPr>
          <a:xfrm>
            <a:off x="10314936" y="4317990"/>
            <a:ext cx="1563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/>
              <a:t>External Spend API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9580A12-0CE9-D746-BD77-01EACDA3909F}"/>
              </a:ext>
            </a:extLst>
          </p:cNvPr>
          <p:cNvSpPr/>
          <p:nvPr/>
        </p:nvSpPr>
        <p:spPr>
          <a:xfrm>
            <a:off x="81230" y="1497007"/>
            <a:ext cx="8015806" cy="369332"/>
          </a:xfrm>
          <a:prstGeom prst="rec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b="1"/>
              <a:t>2019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EFB6703-9D73-184D-B698-E03FD7D13675}"/>
              </a:ext>
            </a:extLst>
          </p:cNvPr>
          <p:cNvSpPr/>
          <p:nvPr/>
        </p:nvSpPr>
        <p:spPr>
          <a:xfrm>
            <a:off x="8156638" y="1497007"/>
            <a:ext cx="3954132" cy="369332"/>
          </a:xfrm>
          <a:prstGeom prst="rec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b="1"/>
              <a:t>2020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D511A07-13A6-C748-932B-F076642AB69F}"/>
              </a:ext>
            </a:extLst>
          </p:cNvPr>
          <p:cNvSpPr>
            <a:spLocks noChangeAspect="1"/>
          </p:cNvSpPr>
          <p:nvPr/>
        </p:nvSpPr>
        <p:spPr>
          <a:xfrm>
            <a:off x="116731" y="2716395"/>
            <a:ext cx="15558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BB8F9FE-CF54-1841-AE19-697610076318}"/>
              </a:ext>
            </a:extLst>
          </p:cNvPr>
          <p:cNvSpPr>
            <a:spLocks noChangeAspect="1"/>
          </p:cNvSpPr>
          <p:nvPr/>
        </p:nvSpPr>
        <p:spPr>
          <a:xfrm>
            <a:off x="116731" y="3287846"/>
            <a:ext cx="15558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8FCC7C5-CD19-0B40-B242-696AED3AE13F}"/>
              </a:ext>
            </a:extLst>
          </p:cNvPr>
          <p:cNvSpPr>
            <a:spLocks noChangeAspect="1"/>
          </p:cNvSpPr>
          <p:nvPr/>
        </p:nvSpPr>
        <p:spPr>
          <a:xfrm>
            <a:off x="114578" y="3835674"/>
            <a:ext cx="15558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C325C3F-EAE6-2443-8D89-3D04AFBC15A5}"/>
              </a:ext>
            </a:extLst>
          </p:cNvPr>
          <p:cNvSpPr>
            <a:spLocks noChangeAspect="1"/>
          </p:cNvSpPr>
          <p:nvPr/>
        </p:nvSpPr>
        <p:spPr>
          <a:xfrm>
            <a:off x="116731" y="4399878"/>
            <a:ext cx="15558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E906739-DCD8-1A42-A4A4-37E281D51A56}"/>
              </a:ext>
            </a:extLst>
          </p:cNvPr>
          <p:cNvSpPr>
            <a:spLocks noChangeAspect="1"/>
          </p:cNvSpPr>
          <p:nvPr/>
        </p:nvSpPr>
        <p:spPr>
          <a:xfrm>
            <a:off x="2212478" y="2716245"/>
            <a:ext cx="15558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DC43414-F322-2942-98D9-4EAC1062D75E}"/>
              </a:ext>
            </a:extLst>
          </p:cNvPr>
          <p:cNvSpPr>
            <a:spLocks noChangeAspect="1"/>
          </p:cNvSpPr>
          <p:nvPr/>
        </p:nvSpPr>
        <p:spPr>
          <a:xfrm>
            <a:off x="2212478" y="3287696"/>
            <a:ext cx="15558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80CC03E-6403-7444-9725-09951308C24B}"/>
              </a:ext>
            </a:extLst>
          </p:cNvPr>
          <p:cNvSpPr>
            <a:spLocks noChangeAspect="1"/>
          </p:cNvSpPr>
          <p:nvPr/>
        </p:nvSpPr>
        <p:spPr>
          <a:xfrm>
            <a:off x="2210325" y="3835524"/>
            <a:ext cx="15558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7226DEC-2DA0-DE4A-A37B-4D294C6D9B21}"/>
              </a:ext>
            </a:extLst>
          </p:cNvPr>
          <p:cNvSpPr>
            <a:spLocks noChangeAspect="1"/>
          </p:cNvSpPr>
          <p:nvPr/>
        </p:nvSpPr>
        <p:spPr>
          <a:xfrm>
            <a:off x="2212478" y="4399728"/>
            <a:ext cx="155586" cy="144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785BFE3-AE2C-6341-B176-FA38FB6F398C}"/>
              </a:ext>
            </a:extLst>
          </p:cNvPr>
          <p:cNvSpPr>
            <a:spLocks noChangeAspect="1"/>
          </p:cNvSpPr>
          <p:nvPr/>
        </p:nvSpPr>
        <p:spPr>
          <a:xfrm>
            <a:off x="4204670" y="2703752"/>
            <a:ext cx="15558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1D41889-7ECE-144E-BBBE-0E833FB564A5}"/>
              </a:ext>
            </a:extLst>
          </p:cNvPr>
          <p:cNvSpPr>
            <a:spLocks noChangeAspect="1"/>
          </p:cNvSpPr>
          <p:nvPr/>
        </p:nvSpPr>
        <p:spPr>
          <a:xfrm>
            <a:off x="4204670" y="3275203"/>
            <a:ext cx="15558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2530BB4-C45A-6545-A784-7182D6084758}"/>
              </a:ext>
            </a:extLst>
          </p:cNvPr>
          <p:cNvSpPr>
            <a:spLocks noChangeAspect="1"/>
          </p:cNvSpPr>
          <p:nvPr/>
        </p:nvSpPr>
        <p:spPr>
          <a:xfrm>
            <a:off x="4202517" y="3823031"/>
            <a:ext cx="155586" cy="144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B230BF7-AE54-784C-B990-BDD8B3C49BEC}"/>
              </a:ext>
            </a:extLst>
          </p:cNvPr>
          <p:cNvSpPr>
            <a:spLocks noChangeAspect="1"/>
          </p:cNvSpPr>
          <p:nvPr/>
        </p:nvSpPr>
        <p:spPr>
          <a:xfrm>
            <a:off x="6174679" y="2730552"/>
            <a:ext cx="155586" cy="144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618D778-79B1-D247-B12C-2D68CF0E0949}"/>
              </a:ext>
            </a:extLst>
          </p:cNvPr>
          <p:cNvSpPr>
            <a:spLocks noChangeAspect="1"/>
          </p:cNvSpPr>
          <p:nvPr/>
        </p:nvSpPr>
        <p:spPr>
          <a:xfrm>
            <a:off x="6174679" y="3302003"/>
            <a:ext cx="155586" cy="144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AE511CC7-CE26-6D44-A27E-58AFAB71420F}"/>
              </a:ext>
            </a:extLst>
          </p:cNvPr>
          <p:cNvSpPr>
            <a:spLocks noChangeAspect="1"/>
          </p:cNvSpPr>
          <p:nvPr/>
        </p:nvSpPr>
        <p:spPr>
          <a:xfrm>
            <a:off x="6172526" y="3849831"/>
            <a:ext cx="155586" cy="144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8F2660E-35BA-B548-9C69-0462F59980A3}"/>
              </a:ext>
            </a:extLst>
          </p:cNvPr>
          <p:cNvSpPr>
            <a:spLocks noChangeAspect="1"/>
          </p:cNvSpPr>
          <p:nvPr/>
        </p:nvSpPr>
        <p:spPr>
          <a:xfrm>
            <a:off x="6174679" y="4414035"/>
            <a:ext cx="155586" cy="144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EFDDBD1-FA1B-A548-912B-AF79271EA554}"/>
              </a:ext>
            </a:extLst>
          </p:cNvPr>
          <p:cNvSpPr>
            <a:spLocks noChangeAspect="1"/>
          </p:cNvSpPr>
          <p:nvPr/>
        </p:nvSpPr>
        <p:spPr>
          <a:xfrm>
            <a:off x="8193029" y="2730296"/>
            <a:ext cx="155586" cy="144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BDAEA52-57B4-644B-A144-EB2032B3FD0A}"/>
              </a:ext>
            </a:extLst>
          </p:cNvPr>
          <p:cNvSpPr>
            <a:spLocks noChangeAspect="1"/>
          </p:cNvSpPr>
          <p:nvPr/>
        </p:nvSpPr>
        <p:spPr>
          <a:xfrm>
            <a:off x="8193029" y="3301747"/>
            <a:ext cx="155586" cy="144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3E06D8E-2D84-5F48-872E-7E44C925DC1E}"/>
              </a:ext>
            </a:extLst>
          </p:cNvPr>
          <p:cNvSpPr>
            <a:spLocks noChangeAspect="1"/>
          </p:cNvSpPr>
          <p:nvPr/>
        </p:nvSpPr>
        <p:spPr>
          <a:xfrm>
            <a:off x="8190876" y="3849575"/>
            <a:ext cx="155586" cy="144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0019BE77-FF7E-5844-9842-978D6BD5E1DE}"/>
              </a:ext>
            </a:extLst>
          </p:cNvPr>
          <p:cNvSpPr>
            <a:spLocks noChangeAspect="1"/>
          </p:cNvSpPr>
          <p:nvPr/>
        </p:nvSpPr>
        <p:spPr>
          <a:xfrm>
            <a:off x="8193029" y="4413779"/>
            <a:ext cx="155586" cy="144000"/>
          </a:xfrm>
          <a:prstGeom prst="rect">
            <a:avLst/>
          </a:prstGeom>
          <a:solidFill>
            <a:schemeClr val="accent6">
              <a:lumMod val="50000"/>
              <a:lumOff val="5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5FAB10E-7027-9C46-BD15-0BD6287F1F94}"/>
              </a:ext>
            </a:extLst>
          </p:cNvPr>
          <p:cNvSpPr>
            <a:spLocks noChangeAspect="1"/>
          </p:cNvSpPr>
          <p:nvPr/>
        </p:nvSpPr>
        <p:spPr>
          <a:xfrm>
            <a:off x="10212949" y="2730115"/>
            <a:ext cx="155586" cy="14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9C51FD6-76AE-C148-8D59-3E6836963FE3}"/>
              </a:ext>
            </a:extLst>
          </p:cNvPr>
          <p:cNvSpPr>
            <a:spLocks noChangeAspect="1"/>
          </p:cNvSpPr>
          <p:nvPr/>
        </p:nvSpPr>
        <p:spPr>
          <a:xfrm>
            <a:off x="10212949" y="3301566"/>
            <a:ext cx="155586" cy="144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F06E96B-F29D-4648-95F4-5A6F204AC8B8}"/>
              </a:ext>
            </a:extLst>
          </p:cNvPr>
          <p:cNvSpPr>
            <a:spLocks noChangeAspect="1"/>
          </p:cNvSpPr>
          <p:nvPr/>
        </p:nvSpPr>
        <p:spPr>
          <a:xfrm>
            <a:off x="10210796" y="3849394"/>
            <a:ext cx="155586" cy="144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99392B3-96E1-5441-A387-343EADF37125}"/>
              </a:ext>
            </a:extLst>
          </p:cNvPr>
          <p:cNvSpPr>
            <a:spLocks noChangeAspect="1"/>
          </p:cNvSpPr>
          <p:nvPr/>
        </p:nvSpPr>
        <p:spPr>
          <a:xfrm>
            <a:off x="10212949" y="4413598"/>
            <a:ext cx="155586" cy="144000"/>
          </a:xfrm>
          <a:prstGeom prst="rect">
            <a:avLst/>
          </a:prstGeom>
          <a:solidFill>
            <a:schemeClr val="accent6">
              <a:lumMod val="50000"/>
              <a:lumOff val="5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0540E8D-C002-7B46-8B35-E41586CE3559}"/>
              </a:ext>
            </a:extLst>
          </p:cNvPr>
          <p:cNvSpPr/>
          <p:nvPr/>
        </p:nvSpPr>
        <p:spPr>
          <a:xfrm>
            <a:off x="5068345" y="-556"/>
            <a:ext cx="1472757" cy="499589"/>
          </a:xfrm>
          <a:prstGeom prst="rect">
            <a:avLst/>
          </a:prstGeom>
          <a:solidFill>
            <a:srgbClr val="0808C2"/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Go To Market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8D6E464-DF4E-4940-8A9A-334E3CED9686}"/>
              </a:ext>
            </a:extLst>
          </p:cNvPr>
          <p:cNvSpPr/>
          <p:nvPr/>
        </p:nvSpPr>
        <p:spPr>
          <a:xfrm>
            <a:off x="6541102" y="-596"/>
            <a:ext cx="1472756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Competition</a:t>
            </a:r>
          </a:p>
        </p:txBody>
      </p:sp>
      <p:sp>
        <p:nvSpPr>
          <p:cNvPr id="105" name="Slide Number Placeholder 104">
            <a:extLst>
              <a:ext uri="{FF2B5EF4-FFF2-40B4-BE49-F238E27FC236}">
                <a16:creationId xmlns:a16="http://schemas.microsoft.com/office/drawing/2014/main" id="{14DCAAB9-DD12-CC4D-BB77-06125E8EB8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AEE417-E275-F042-BEB6-B71E482A0FA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498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499998"/>
            <a:ext cx="12192000" cy="2800390"/>
          </a:xfrm>
          <a:prstGeom prst="rect">
            <a:avLst/>
          </a:prstGeom>
          <a:solidFill>
            <a:srgbClr val="0808C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8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AutoShape 2" descr="Image result for check mark">
            <a:extLst>
              <a:ext uri="{FF2B5EF4-FFF2-40B4-BE49-F238E27FC236}">
                <a16:creationId xmlns:a16="http://schemas.microsoft.com/office/drawing/2014/main" id="{50A718F7-A14D-47A5-9F57-084B948CB4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CEAC0F6-D30C-49AD-902A-092F434B62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505" y="387560"/>
            <a:ext cx="5297588" cy="184696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7B21455-4380-4E72-8EF9-B54665B909F1}"/>
              </a:ext>
            </a:extLst>
          </p:cNvPr>
          <p:cNvSpPr txBox="1">
            <a:spLocks/>
          </p:cNvSpPr>
          <p:nvPr/>
        </p:nvSpPr>
        <p:spPr>
          <a:xfrm>
            <a:off x="519601" y="2234527"/>
            <a:ext cx="5021395" cy="147151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-113">
                <a:solidFill>
                  <a:schemeClr val="tx1">
                    <a:lumMod val="75000"/>
                    <a:lumOff val="2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j-cs"/>
              </a:defRPr>
            </a:lvl1pPr>
          </a:lstStyle>
          <a:p>
            <a:endParaRPr lang="en-HK" sz="32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77645A-5E2D-4DE7-A2F9-B99EBEBBE3A6}"/>
              </a:ext>
            </a:extLst>
          </p:cNvPr>
          <p:cNvSpPr txBox="1">
            <a:spLocks/>
          </p:cNvSpPr>
          <p:nvPr/>
        </p:nvSpPr>
        <p:spPr>
          <a:xfrm>
            <a:off x="6268729" y="387560"/>
            <a:ext cx="5021395" cy="241283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-113">
                <a:solidFill>
                  <a:schemeClr val="tx1">
                    <a:lumMod val="75000"/>
                    <a:lumOff val="2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j-cs"/>
              </a:defRPr>
            </a:lvl1pPr>
          </a:lstStyle>
          <a:p>
            <a:r>
              <a:rPr lang="en-US" sz="3200" err="1">
                <a:solidFill>
                  <a:schemeClr val="tx1"/>
                </a:solidFill>
              </a:rPr>
              <a:t>Approvi</a:t>
            </a:r>
            <a:endParaRPr lang="en-US" sz="3200">
              <a:solidFill>
                <a:schemeClr val="tx1"/>
              </a:solidFill>
            </a:endParaRPr>
          </a:p>
          <a:p>
            <a:endParaRPr lang="en-US" sz="3200">
              <a:solidFill>
                <a:schemeClr val="tx1"/>
              </a:solidFill>
            </a:endParaRPr>
          </a:p>
          <a:p>
            <a:r>
              <a:rPr lang="en-US" sz="3200" i="1">
                <a:solidFill>
                  <a:schemeClr val="tx1"/>
                </a:solidFill>
              </a:rPr>
              <a:t>Expenses, Done Right.</a:t>
            </a:r>
            <a:endParaRPr lang="en-HK" sz="3200" i="1">
              <a:solidFill>
                <a:schemeClr val="tx1"/>
              </a:solidFill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9C130839-CA57-4EAE-96D8-BEB3F98AA3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8410"/>
            <a:ext cx="1432953" cy="49958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C920DBA-A3CA-4F7A-AFCB-3719323F5ECF}"/>
              </a:ext>
            </a:extLst>
          </p:cNvPr>
          <p:cNvCxnSpPr/>
          <p:nvPr/>
        </p:nvCxnSpPr>
        <p:spPr>
          <a:xfrm>
            <a:off x="0" y="6322074"/>
            <a:ext cx="12192000" cy="0"/>
          </a:xfrm>
          <a:prstGeom prst="line">
            <a:avLst/>
          </a:prstGeom>
          <a:ln w="19050">
            <a:solidFill>
              <a:srgbClr val="0808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5EFE638F-80BB-41DF-A617-31B14483361C}"/>
              </a:ext>
            </a:extLst>
          </p:cNvPr>
          <p:cNvSpPr/>
          <p:nvPr/>
        </p:nvSpPr>
        <p:spPr>
          <a:xfrm>
            <a:off x="3813036" y="3438528"/>
            <a:ext cx="368831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Competition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3F653-DB09-0449-BF40-746439F8B2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AEE417-E275-F042-BEB6-B71E482A0FA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933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check mark">
            <a:extLst>
              <a:ext uri="{FF2B5EF4-FFF2-40B4-BE49-F238E27FC236}">
                <a16:creationId xmlns:a16="http://schemas.microsoft.com/office/drawing/2014/main" id="{50A718F7-A14D-47A5-9F57-084B948CB4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18826" y="348542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CEAC0F6-D30C-49AD-902A-092F434B62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8410"/>
            <a:ext cx="1432953" cy="49958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D789CC-6260-458B-B871-B1362C02B915}"/>
              </a:ext>
            </a:extLst>
          </p:cNvPr>
          <p:cNvCxnSpPr/>
          <p:nvPr/>
        </p:nvCxnSpPr>
        <p:spPr>
          <a:xfrm>
            <a:off x="0" y="6322074"/>
            <a:ext cx="12192000" cy="0"/>
          </a:xfrm>
          <a:prstGeom prst="line">
            <a:avLst/>
          </a:prstGeom>
          <a:ln w="19050">
            <a:solidFill>
              <a:srgbClr val="0808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88CB447A-496D-47CD-982E-D3E4BDBC90A5}"/>
              </a:ext>
            </a:extLst>
          </p:cNvPr>
          <p:cNvSpPr txBox="1">
            <a:spLocks/>
          </p:cNvSpPr>
          <p:nvPr/>
        </p:nvSpPr>
        <p:spPr>
          <a:xfrm>
            <a:off x="192371" y="644377"/>
            <a:ext cx="11255165" cy="57678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-113">
                <a:solidFill>
                  <a:schemeClr val="tx1">
                    <a:lumMod val="75000"/>
                    <a:lumOff val="2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j-cs"/>
              </a:defRPr>
            </a:lvl1pPr>
          </a:lstStyle>
          <a:p>
            <a:r>
              <a:rPr lang="en-US" sz="2000" err="1">
                <a:solidFill>
                  <a:schemeClr val="accent1"/>
                </a:solidFill>
              </a:rPr>
              <a:t>Approvi</a:t>
            </a:r>
            <a:r>
              <a:rPr lang="en-US" sz="2000">
                <a:solidFill>
                  <a:schemeClr val="accent1"/>
                </a:solidFill>
              </a:rPr>
              <a:t> is an innovative disruptor providing a unique solution to legacy systems and a superior solution to newer blockchain applications</a:t>
            </a:r>
            <a:endParaRPr lang="en-HK" sz="2000">
              <a:solidFill>
                <a:schemeClr val="accent1"/>
              </a:solidFill>
            </a:endParaRPr>
          </a:p>
        </p:txBody>
      </p:sp>
      <p:pic>
        <p:nvPicPr>
          <p:cNvPr id="18" name="Picture 6" descr="Image result for xero">
            <a:extLst>
              <a:ext uri="{FF2B5EF4-FFF2-40B4-BE49-F238E27FC236}">
                <a16:creationId xmlns:a16="http://schemas.microsoft.com/office/drawing/2014/main" id="{D7DC492F-FC5E-4407-B861-EDAE7B461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9918" y="2533866"/>
            <a:ext cx="840820" cy="44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Image result for concur">
            <a:extLst>
              <a:ext uri="{FF2B5EF4-FFF2-40B4-BE49-F238E27FC236}">
                <a16:creationId xmlns:a16="http://schemas.microsoft.com/office/drawing/2014/main" id="{A314E1B4-1DA2-4D31-8799-A4B597687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8582" y="3113203"/>
            <a:ext cx="790700" cy="19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Image result for expensify">
            <a:extLst>
              <a:ext uri="{FF2B5EF4-FFF2-40B4-BE49-F238E27FC236}">
                <a16:creationId xmlns:a16="http://schemas.microsoft.com/office/drawing/2014/main" id="{ED1AEB0C-0E00-4695-AB9E-924E50F7E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5080" y="3462024"/>
            <a:ext cx="804065" cy="45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6" descr="Image result for tripactions">
            <a:extLst>
              <a:ext uri="{FF2B5EF4-FFF2-40B4-BE49-F238E27FC236}">
                <a16:creationId xmlns:a16="http://schemas.microsoft.com/office/drawing/2014/main" id="{10E4446D-4FBB-41D8-A946-A53DF4DDF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3108" y="4017743"/>
            <a:ext cx="801664" cy="21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07184B4-8F92-45B1-82E2-4068DFCE2746}"/>
              </a:ext>
            </a:extLst>
          </p:cNvPr>
          <p:cNvSpPr/>
          <p:nvPr/>
        </p:nvSpPr>
        <p:spPr>
          <a:xfrm>
            <a:off x="2111970" y="-476"/>
            <a:ext cx="148723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Problem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F51C9-083D-451D-A3F4-697571801F5D}"/>
              </a:ext>
            </a:extLst>
          </p:cNvPr>
          <p:cNvSpPr/>
          <p:nvPr/>
        </p:nvSpPr>
        <p:spPr>
          <a:xfrm>
            <a:off x="3599203" y="-516"/>
            <a:ext cx="1472757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Solution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D82483-563E-4723-BD41-8F8738096331}"/>
              </a:ext>
            </a:extLst>
          </p:cNvPr>
          <p:cNvSpPr/>
          <p:nvPr/>
        </p:nvSpPr>
        <p:spPr>
          <a:xfrm>
            <a:off x="10953137" y="-6"/>
            <a:ext cx="1238861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Appendix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B6095FF-ED15-430C-A3CE-4855D189C192}"/>
              </a:ext>
            </a:extLst>
          </p:cNvPr>
          <p:cNvSpPr/>
          <p:nvPr/>
        </p:nvSpPr>
        <p:spPr>
          <a:xfrm>
            <a:off x="8013858" y="-832"/>
            <a:ext cx="147637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Financials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876C915-D5F5-4D0C-BDE5-4CE3F8B80DC0}"/>
              </a:ext>
            </a:extLst>
          </p:cNvPr>
          <p:cNvSpPr/>
          <p:nvPr/>
        </p:nvSpPr>
        <p:spPr>
          <a:xfrm>
            <a:off x="9476764" y="-597"/>
            <a:ext cx="147899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The Team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5C1E603-E500-4FEF-8CDA-40AE2C01B0F9}"/>
              </a:ext>
            </a:extLst>
          </p:cNvPr>
          <p:cNvSpPr/>
          <p:nvPr/>
        </p:nvSpPr>
        <p:spPr>
          <a:xfrm>
            <a:off x="2" y="-39"/>
            <a:ext cx="2111968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Summary</a:t>
            </a:r>
          </a:p>
        </p:txBody>
      </p:sp>
      <p:pic>
        <p:nvPicPr>
          <p:cNvPr id="1026" name="Picture 2" descr="Image result for american express">
            <a:extLst>
              <a:ext uri="{FF2B5EF4-FFF2-40B4-BE49-F238E27FC236}">
                <a16:creationId xmlns:a16="http://schemas.microsoft.com/office/drawing/2014/main" id="{F192D857-11D2-483B-BBE9-A427CD813A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662" t="28139" r="8651" b="27738"/>
          <a:stretch/>
        </p:blipFill>
        <p:spPr bwMode="auto">
          <a:xfrm>
            <a:off x="1272074" y="2138501"/>
            <a:ext cx="895357" cy="3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brex">
            <a:extLst>
              <a:ext uri="{FF2B5EF4-FFF2-40B4-BE49-F238E27FC236}">
                <a16:creationId xmlns:a16="http://schemas.microsoft.com/office/drawing/2014/main" id="{3F6AECAE-4EF0-4A52-8CC4-910644999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5144" y="4429789"/>
            <a:ext cx="724138" cy="25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xpire">
            <a:extLst>
              <a:ext uri="{FF2B5EF4-FFF2-40B4-BE49-F238E27FC236}">
                <a16:creationId xmlns:a16="http://schemas.microsoft.com/office/drawing/2014/main" id="{53689396-271F-4972-AF23-0DC13C219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2120" y="4799037"/>
            <a:ext cx="435264" cy="43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puma pay">
            <a:extLst>
              <a:ext uri="{FF2B5EF4-FFF2-40B4-BE49-F238E27FC236}">
                <a16:creationId xmlns:a16="http://schemas.microsoft.com/office/drawing/2014/main" id="{3D27FF53-D42C-41EF-99AC-D99C53F0A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2074" y="5847770"/>
            <a:ext cx="985138" cy="19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lated image">
            <a:extLst>
              <a:ext uri="{FF2B5EF4-FFF2-40B4-BE49-F238E27FC236}">
                <a16:creationId xmlns:a16="http://schemas.microsoft.com/office/drawing/2014/main" id="{D611860F-7CFE-41D6-9202-FE479A369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8179" y="5305435"/>
            <a:ext cx="413513" cy="41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CCEE0BD-2E56-4AD6-A224-87CE607DFC81}"/>
              </a:ext>
            </a:extLst>
          </p:cNvPr>
          <p:cNvSpPr/>
          <p:nvPr/>
        </p:nvSpPr>
        <p:spPr>
          <a:xfrm>
            <a:off x="1131212" y="1479455"/>
            <a:ext cx="6980194" cy="554957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ED5DFE5C-FCB6-48EF-8D51-CC6493EFD77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8777" y="1606892"/>
            <a:ext cx="1003102" cy="349725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83C4E147-47A0-49C3-BDEC-EDC9C7830295}"/>
              </a:ext>
            </a:extLst>
          </p:cNvPr>
          <p:cNvSpPr/>
          <p:nvPr/>
        </p:nvSpPr>
        <p:spPr>
          <a:xfrm>
            <a:off x="3491788" y="1582070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8A891E3-7AF8-4FBE-A3CA-1A8D3FF0F92E}"/>
              </a:ext>
            </a:extLst>
          </p:cNvPr>
          <p:cNvSpPr/>
          <p:nvPr/>
        </p:nvSpPr>
        <p:spPr>
          <a:xfrm>
            <a:off x="4296991" y="1582070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9BD5329-E415-4017-99CF-2AB15FF89371}"/>
              </a:ext>
            </a:extLst>
          </p:cNvPr>
          <p:cNvSpPr/>
          <p:nvPr/>
        </p:nvSpPr>
        <p:spPr>
          <a:xfrm>
            <a:off x="5102194" y="1582070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A9555B1-7CAE-4D3A-891F-671ABC81C351}"/>
              </a:ext>
            </a:extLst>
          </p:cNvPr>
          <p:cNvSpPr/>
          <p:nvPr/>
        </p:nvSpPr>
        <p:spPr>
          <a:xfrm>
            <a:off x="5907397" y="1582070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841CCC8-C349-4193-8178-E1262285D1C3}"/>
              </a:ext>
            </a:extLst>
          </p:cNvPr>
          <p:cNvSpPr/>
          <p:nvPr/>
        </p:nvSpPr>
        <p:spPr>
          <a:xfrm>
            <a:off x="6712600" y="1582070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109324E-6CD9-4FD8-B741-4A99D4259780}"/>
              </a:ext>
            </a:extLst>
          </p:cNvPr>
          <p:cNvSpPr/>
          <p:nvPr/>
        </p:nvSpPr>
        <p:spPr>
          <a:xfrm>
            <a:off x="7517803" y="1582070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6D2CE47-9A70-4416-A71B-E5D651B0DCE7}"/>
              </a:ext>
            </a:extLst>
          </p:cNvPr>
          <p:cNvSpPr/>
          <p:nvPr/>
        </p:nvSpPr>
        <p:spPr>
          <a:xfrm>
            <a:off x="10396676" y="1060486"/>
            <a:ext cx="365281" cy="349725"/>
          </a:xfrm>
          <a:prstGeom prst="ellipse">
            <a:avLst/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C08938C-AD3B-486E-A842-2CD61DB32DC6}"/>
              </a:ext>
            </a:extLst>
          </p:cNvPr>
          <p:cNvSpPr/>
          <p:nvPr/>
        </p:nvSpPr>
        <p:spPr>
          <a:xfrm>
            <a:off x="10396676" y="1462409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BB0BD3C-3377-40A2-BDAD-79061D28A6C3}"/>
              </a:ext>
            </a:extLst>
          </p:cNvPr>
          <p:cNvSpPr/>
          <p:nvPr/>
        </p:nvSpPr>
        <p:spPr>
          <a:xfrm>
            <a:off x="10713388" y="1102303"/>
            <a:ext cx="124104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/>
              <a:t>Complete Solution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9E9DC86-3664-4856-9D70-B896BCA2E0CE}"/>
              </a:ext>
            </a:extLst>
          </p:cNvPr>
          <p:cNvSpPr/>
          <p:nvPr/>
        </p:nvSpPr>
        <p:spPr>
          <a:xfrm>
            <a:off x="10713388" y="1510249"/>
            <a:ext cx="85151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/>
              <a:t>No Solution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0EBDD41-FCB5-4211-864F-62FE6B362BB2}"/>
              </a:ext>
            </a:extLst>
          </p:cNvPr>
          <p:cNvSpPr/>
          <p:nvPr/>
        </p:nvSpPr>
        <p:spPr>
          <a:xfrm>
            <a:off x="3491788" y="2096068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A020388-0F94-4753-B0DC-2CD47A93C33E}"/>
              </a:ext>
            </a:extLst>
          </p:cNvPr>
          <p:cNvSpPr/>
          <p:nvPr/>
        </p:nvSpPr>
        <p:spPr>
          <a:xfrm>
            <a:off x="4296991" y="2096068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18F9610-3C90-449E-B421-18450D065BD7}"/>
              </a:ext>
            </a:extLst>
          </p:cNvPr>
          <p:cNvSpPr/>
          <p:nvPr/>
        </p:nvSpPr>
        <p:spPr>
          <a:xfrm>
            <a:off x="5102194" y="2096068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324CC24-DF84-4062-8067-079C7738DBA5}"/>
              </a:ext>
            </a:extLst>
          </p:cNvPr>
          <p:cNvSpPr/>
          <p:nvPr/>
        </p:nvSpPr>
        <p:spPr>
          <a:xfrm>
            <a:off x="5907397" y="2096068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C70352B-3CB4-4409-8113-E09547BE7DEA}"/>
              </a:ext>
            </a:extLst>
          </p:cNvPr>
          <p:cNvSpPr/>
          <p:nvPr/>
        </p:nvSpPr>
        <p:spPr>
          <a:xfrm>
            <a:off x="6712600" y="2096068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0877945-D921-4543-8C80-937B22B48F29}"/>
              </a:ext>
            </a:extLst>
          </p:cNvPr>
          <p:cNvSpPr/>
          <p:nvPr/>
        </p:nvSpPr>
        <p:spPr>
          <a:xfrm>
            <a:off x="7517803" y="2096068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EB12212-4F93-42AD-8423-0D677F1E01BB}"/>
              </a:ext>
            </a:extLst>
          </p:cNvPr>
          <p:cNvSpPr/>
          <p:nvPr/>
        </p:nvSpPr>
        <p:spPr>
          <a:xfrm>
            <a:off x="3491788" y="2554244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F69C577-28CE-40EA-B4E7-DCE46E58B92A}"/>
              </a:ext>
            </a:extLst>
          </p:cNvPr>
          <p:cNvSpPr/>
          <p:nvPr/>
        </p:nvSpPr>
        <p:spPr>
          <a:xfrm>
            <a:off x="4296991" y="2554244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F9979D1-E690-4E88-B3B9-1BE48A992FF8}"/>
              </a:ext>
            </a:extLst>
          </p:cNvPr>
          <p:cNvSpPr/>
          <p:nvPr/>
        </p:nvSpPr>
        <p:spPr>
          <a:xfrm>
            <a:off x="5102194" y="2554244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D433710-0A90-488A-90FA-FAD719DC360D}"/>
              </a:ext>
            </a:extLst>
          </p:cNvPr>
          <p:cNvSpPr/>
          <p:nvPr/>
        </p:nvSpPr>
        <p:spPr>
          <a:xfrm>
            <a:off x="5907397" y="2554244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AE51B99-5DFB-4B09-99BB-119EEEC19793}"/>
              </a:ext>
            </a:extLst>
          </p:cNvPr>
          <p:cNvSpPr/>
          <p:nvPr/>
        </p:nvSpPr>
        <p:spPr>
          <a:xfrm>
            <a:off x="6712600" y="2554244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3538B01-F190-4324-80C5-5FEB27C9F922}"/>
              </a:ext>
            </a:extLst>
          </p:cNvPr>
          <p:cNvSpPr/>
          <p:nvPr/>
        </p:nvSpPr>
        <p:spPr>
          <a:xfrm>
            <a:off x="7517803" y="2554244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0C7D052-429D-4E32-A149-EF38616CF5F5}"/>
              </a:ext>
            </a:extLst>
          </p:cNvPr>
          <p:cNvSpPr/>
          <p:nvPr/>
        </p:nvSpPr>
        <p:spPr>
          <a:xfrm>
            <a:off x="3491788" y="3012420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1EA0BD94-7213-4EE0-8310-E14C1FDC40C3}"/>
              </a:ext>
            </a:extLst>
          </p:cNvPr>
          <p:cNvSpPr/>
          <p:nvPr/>
        </p:nvSpPr>
        <p:spPr>
          <a:xfrm>
            <a:off x="4296991" y="3012420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79878E2-335B-48B8-8F9D-0AE16FCF1319}"/>
              </a:ext>
            </a:extLst>
          </p:cNvPr>
          <p:cNvSpPr/>
          <p:nvPr/>
        </p:nvSpPr>
        <p:spPr>
          <a:xfrm>
            <a:off x="5102194" y="3012420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E9FD446-F85F-47AA-9118-28749FEB82F4}"/>
              </a:ext>
            </a:extLst>
          </p:cNvPr>
          <p:cNvSpPr/>
          <p:nvPr/>
        </p:nvSpPr>
        <p:spPr>
          <a:xfrm>
            <a:off x="5907397" y="3012420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589560A-4426-4FC6-9B3D-3097EF31DA35}"/>
              </a:ext>
            </a:extLst>
          </p:cNvPr>
          <p:cNvSpPr/>
          <p:nvPr/>
        </p:nvSpPr>
        <p:spPr>
          <a:xfrm>
            <a:off x="6712600" y="3012420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C9E3B99-8E8B-48CD-848A-E2FAC55814F8}"/>
              </a:ext>
            </a:extLst>
          </p:cNvPr>
          <p:cNvSpPr/>
          <p:nvPr/>
        </p:nvSpPr>
        <p:spPr>
          <a:xfrm>
            <a:off x="7517803" y="3012420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8CEE1318-40AC-4661-8D28-66ECD812ED15}"/>
              </a:ext>
            </a:extLst>
          </p:cNvPr>
          <p:cNvSpPr/>
          <p:nvPr/>
        </p:nvSpPr>
        <p:spPr>
          <a:xfrm>
            <a:off x="3491788" y="3470596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0CFB218-6E1A-4773-9F85-BEECE00A7A0B}"/>
              </a:ext>
            </a:extLst>
          </p:cNvPr>
          <p:cNvSpPr/>
          <p:nvPr/>
        </p:nvSpPr>
        <p:spPr>
          <a:xfrm>
            <a:off x="4296991" y="3470596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99EE97AE-82BD-4F83-A8F8-0B13AFE43493}"/>
              </a:ext>
            </a:extLst>
          </p:cNvPr>
          <p:cNvSpPr/>
          <p:nvPr/>
        </p:nvSpPr>
        <p:spPr>
          <a:xfrm>
            <a:off x="5102194" y="3470596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CBB5DF49-23A0-4218-B821-496217E4A557}"/>
              </a:ext>
            </a:extLst>
          </p:cNvPr>
          <p:cNvSpPr/>
          <p:nvPr/>
        </p:nvSpPr>
        <p:spPr>
          <a:xfrm>
            <a:off x="5907397" y="3470596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04A4852-C375-4778-BCB0-435110AEE0BA}"/>
              </a:ext>
            </a:extLst>
          </p:cNvPr>
          <p:cNvSpPr/>
          <p:nvPr/>
        </p:nvSpPr>
        <p:spPr>
          <a:xfrm>
            <a:off x="6712600" y="3470596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E28A4E6-6E71-49AD-B0FE-1B7B84773737}"/>
              </a:ext>
            </a:extLst>
          </p:cNvPr>
          <p:cNvSpPr/>
          <p:nvPr/>
        </p:nvSpPr>
        <p:spPr>
          <a:xfrm>
            <a:off x="7517803" y="3470596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0B558F5-53B3-4841-8476-AB22CC5CD269}"/>
              </a:ext>
            </a:extLst>
          </p:cNvPr>
          <p:cNvSpPr/>
          <p:nvPr/>
        </p:nvSpPr>
        <p:spPr>
          <a:xfrm>
            <a:off x="3491788" y="3928772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48ABA314-E6D7-4CC1-AA5A-56529AD4A09A}"/>
              </a:ext>
            </a:extLst>
          </p:cNvPr>
          <p:cNvSpPr/>
          <p:nvPr/>
        </p:nvSpPr>
        <p:spPr>
          <a:xfrm>
            <a:off x="4296991" y="3928772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1F13D2F5-C924-45DF-A0C1-E88AEBF26D73}"/>
              </a:ext>
            </a:extLst>
          </p:cNvPr>
          <p:cNvSpPr/>
          <p:nvPr/>
        </p:nvSpPr>
        <p:spPr>
          <a:xfrm>
            <a:off x="5102194" y="3928772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216E47B-0DBC-484C-8828-F2EA46704AB4}"/>
              </a:ext>
            </a:extLst>
          </p:cNvPr>
          <p:cNvSpPr/>
          <p:nvPr/>
        </p:nvSpPr>
        <p:spPr>
          <a:xfrm>
            <a:off x="5907397" y="3928772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B7A494A-E35D-4542-AD11-682E453EBBB9}"/>
              </a:ext>
            </a:extLst>
          </p:cNvPr>
          <p:cNvSpPr/>
          <p:nvPr/>
        </p:nvSpPr>
        <p:spPr>
          <a:xfrm>
            <a:off x="6712600" y="3928772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BC6DFBBB-961E-4043-B7BE-AA8A066DE147}"/>
              </a:ext>
            </a:extLst>
          </p:cNvPr>
          <p:cNvSpPr/>
          <p:nvPr/>
        </p:nvSpPr>
        <p:spPr>
          <a:xfrm>
            <a:off x="7517803" y="3928772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38D1DA5-0024-424C-B6F0-D1904B2DF611}"/>
              </a:ext>
            </a:extLst>
          </p:cNvPr>
          <p:cNvSpPr/>
          <p:nvPr/>
        </p:nvSpPr>
        <p:spPr>
          <a:xfrm>
            <a:off x="3491788" y="4384545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98C75A34-9E13-403D-9C01-5C6A2B56131D}"/>
              </a:ext>
            </a:extLst>
          </p:cNvPr>
          <p:cNvSpPr/>
          <p:nvPr/>
        </p:nvSpPr>
        <p:spPr>
          <a:xfrm>
            <a:off x="4296991" y="4384545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C192DFD-E040-4433-98A9-E1F9578CBB45}"/>
              </a:ext>
            </a:extLst>
          </p:cNvPr>
          <p:cNvSpPr/>
          <p:nvPr/>
        </p:nvSpPr>
        <p:spPr>
          <a:xfrm>
            <a:off x="5102194" y="4384545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101C82E2-7B73-40F1-BE3A-8D47A367D584}"/>
              </a:ext>
            </a:extLst>
          </p:cNvPr>
          <p:cNvSpPr/>
          <p:nvPr/>
        </p:nvSpPr>
        <p:spPr>
          <a:xfrm>
            <a:off x="5907397" y="4384545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5F59042E-528B-48B6-AB6F-A627CF9737CA}"/>
              </a:ext>
            </a:extLst>
          </p:cNvPr>
          <p:cNvSpPr/>
          <p:nvPr/>
        </p:nvSpPr>
        <p:spPr>
          <a:xfrm>
            <a:off x="6712600" y="4384545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31DD350-984C-46C1-B25D-A8CB86034B8A}"/>
              </a:ext>
            </a:extLst>
          </p:cNvPr>
          <p:cNvSpPr/>
          <p:nvPr/>
        </p:nvSpPr>
        <p:spPr>
          <a:xfrm>
            <a:off x="7517803" y="4384545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CC5CAE38-D8AB-47DD-B4FA-A4320A256540}"/>
              </a:ext>
            </a:extLst>
          </p:cNvPr>
          <p:cNvSpPr/>
          <p:nvPr/>
        </p:nvSpPr>
        <p:spPr>
          <a:xfrm>
            <a:off x="3491788" y="4842549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4EDBFE9-BCFE-43B9-9B60-196459C5EF2D}"/>
              </a:ext>
            </a:extLst>
          </p:cNvPr>
          <p:cNvSpPr/>
          <p:nvPr/>
        </p:nvSpPr>
        <p:spPr>
          <a:xfrm>
            <a:off x="4296991" y="4842549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1D6A6A9D-125B-4B77-9099-D1FBB06A2D72}"/>
              </a:ext>
            </a:extLst>
          </p:cNvPr>
          <p:cNvSpPr/>
          <p:nvPr/>
        </p:nvSpPr>
        <p:spPr>
          <a:xfrm>
            <a:off x="5102194" y="4842549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FF8E461-D76E-434A-8E59-DF5676DD85A1}"/>
              </a:ext>
            </a:extLst>
          </p:cNvPr>
          <p:cNvSpPr/>
          <p:nvPr/>
        </p:nvSpPr>
        <p:spPr>
          <a:xfrm>
            <a:off x="5907397" y="4842549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44515FE8-82D2-42D9-B4E1-EDE68015F9D1}"/>
              </a:ext>
            </a:extLst>
          </p:cNvPr>
          <p:cNvSpPr/>
          <p:nvPr/>
        </p:nvSpPr>
        <p:spPr>
          <a:xfrm>
            <a:off x="6712600" y="4842549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B864B951-6A8D-49D8-81E6-243C86C9B1E6}"/>
              </a:ext>
            </a:extLst>
          </p:cNvPr>
          <p:cNvSpPr/>
          <p:nvPr/>
        </p:nvSpPr>
        <p:spPr>
          <a:xfrm>
            <a:off x="7517803" y="4842549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68257518-4CC2-4034-8599-443DBC24D928}"/>
              </a:ext>
            </a:extLst>
          </p:cNvPr>
          <p:cNvSpPr/>
          <p:nvPr/>
        </p:nvSpPr>
        <p:spPr>
          <a:xfrm>
            <a:off x="3491788" y="5299324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143BB3EB-EF5D-435E-8189-2AB503C1958A}"/>
              </a:ext>
            </a:extLst>
          </p:cNvPr>
          <p:cNvSpPr/>
          <p:nvPr/>
        </p:nvSpPr>
        <p:spPr>
          <a:xfrm>
            <a:off x="4296991" y="5299324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9763FDB1-B41F-43D1-A197-1CF68F1C7839}"/>
              </a:ext>
            </a:extLst>
          </p:cNvPr>
          <p:cNvSpPr/>
          <p:nvPr/>
        </p:nvSpPr>
        <p:spPr>
          <a:xfrm>
            <a:off x="5102194" y="5299324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0164952D-2AB8-419C-A77F-BE07151FC7EA}"/>
              </a:ext>
            </a:extLst>
          </p:cNvPr>
          <p:cNvSpPr/>
          <p:nvPr/>
        </p:nvSpPr>
        <p:spPr>
          <a:xfrm>
            <a:off x="5907397" y="5299324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6F0E2228-82CD-48A6-AF2F-E1E909B6C6D8}"/>
              </a:ext>
            </a:extLst>
          </p:cNvPr>
          <p:cNvSpPr/>
          <p:nvPr/>
        </p:nvSpPr>
        <p:spPr>
          <a:xfrm>
            <a:off x="6712600" y="5299324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848166E-5769-4814-9B95-D4C918D0B650}"/>
              </a:ext>
            </a:extLst>
          </p:cNvPr>
          <p:cNvSpPr/>
          <p:nvPr/>
        </p:nvSpPr>
        <p:spPr>
          <a:xfrm>
            <a:off x="7517803" y="5299324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7A9A1BD-95EB-4699-844A-0FAA02CC8ADF}"/>
              </a:ext>
            </a:extLst>
          </p:cNvPr>
          <p:cNvSpPr/>
          <p:nvPr/>
        </p:nvSpPr>
        <p:spPr>
          <a:xfrm>
            <a:off x="3491788" y="5756099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A68A00F0-FBF8-4AEC-8988-08342249E9F0}"/>
              </a:ext>
            </a:extLst>
          </p:cNvPr>
          <p:cNvSpPr/>
          <p:nvPr/>
        </p:nvSpPr>
        <p:spPr>
          <a:xfrm>
            <a:off x="4296991" y="5756099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9B38C77E-F6BC-4747-AF20-7225CD32D32F}"/>
              </a:ext>
            </a:extLst>
          </p:cNvPr>
          <p:cNvSpPr/>
          <p:nvPr/>
        </p:nvSpPr>
        <p:spPr>
          <a:xfrm>
            <a:off x="5102194" y="5756099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5AA4B7E2-AC20-482A-8414-7DA79E384336}"/>
              </a:ext>
            </a:extLst>
          </p:cNvPr>
          <p:cNvSpPr/>
          <p:nvPr/>
        </p:nvSpPr>
        <p:spPr>
          <a:xfrm>
            <a:off x="5907397" y="5756099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C6023F5-CBC2-4DA1-B012-49CA43741450}"/>
              </a:ext>
            </a:extLst>
          </p:cNvPr>
          <p:cNvSpPr/>
          <p:nvPr/>
        </p:nvSpPr>
        <p:spPr>
          <a:xfrm>
            <a:off x="6712600" y="5756099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C591668C-8409-4B0F-8888-F4B9D383EC26}"/>
              </a:ext>
            </a:extLst>
          </p:cNvPr>
          <p:cNvSpPr/>
          <p:nvPr/>
        </p:nvSpPr>
        <p:spPr>
          <a:xfrm>
            <a:off x="7517803" y="5756099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Partial Circle 33">
            <a:extLst>
              <a:ext uri="{FF2B5EF4-FFF2-40B4-BE49-F238E27FC236}">
                <a16:creationId xmlns:a16="http://schemas.microsoft.com/office/drawing/2014/main" id="{37E79B16-F2B4-4817-ABAE-96F05CB007F5}"/>
              </a:ext>
            </a:extLst>
          </p:cNvPr>
          <p:cNvSpPr/>
          <p:nvPr/>
        </p:nvSpPr>
        <p:spPr>
          <a:xfrm>
            <a:off x="7523521" y="3923268"/>
            <a:ext cx="365281" cy="349706"/>
          </a:xfrm>
          <a:prstGeom prst="pie">
            <a:avLst/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3" name="Partial Circle 122">
            <a:extLst>
              <a:ext uri="{FF2B5EF4-FFF2-40B4-BE49-F238E27FC236}">
                <a16:creationId xmlns:a16="http://schemas.microsoft.com/office/drawing/2014/main" id="{492BAFA5-8073-46B2-8E9A-FFB810E4E9F6}"/>
              </a:ext>
            </a:extLst>
          </p:cNvPr>
          <p:cNvSpPr/>
          <p:nvPr/>
        </p:nvSpPr>
        <p:spPr>
          <a:xfrm>
            <a:off x="7523520" y="5303290"/>
            <a:ext cx="365281" cy="349706"/>
          </a:xfrm>
          <a:prstGeom prst="pie">
            <a:avLst>
              <a:gd name="adj1" fmla="val 5302969"/>
              <a:gd name="adj2" fmla="val 16200000"/>
            </a:avLst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DB5ED4FA-74D8-4590-A8D5-EECAE02393E4}"/>
              </a:ext>
            </a:extLst>
          </p:cNvPr>
          <p:cNvSpPr/>
          <p:nvPr/>
        </p:nvSpPr>
        <p:spPr>
          <a:xfrm>
            <a:off x="2630217" y="1230030"/>
            <a:ext cx="4587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>
                <a:solidFill>
                  <a:schemeClr val="tx2">
                    <a:lumMod val="75000"/>
                  </a:schemeClr>
                </a:solidFill>
              </a:rPr>
              <a:t>Trust</a:t>
            </a:r>
            <a:endParaRPr lang="en-US" sz="1100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128A7F14-6B10-4B8F-AD43-B953C97A2C9B}"/>
              </a:ext>
            </a:extLst>
          </p:cNvPr>
          <p:cNvSpPr/>
          <p:nvPr/>
        </p:nvSpPr>
        <p:spPr>
          <a:xfrm>
            <a:off x="3287143" y="1223912"/>
            <a:ext cx="77457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>
                <a:solidFill>
                  <a:schemeClr val="tx2">
                    <a:lumMod val="75000"/>
                  </a:schemeClr>
                </a:solidFill>
              </a:rPr>
              <a:t>Autonomy</a:t>
            </a:r>
            <a:endParaRPr lang="en-US" sz="1100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85720203-2CD1-4F7D-9B9A-FA994C52EB41}"/>
              </a:ext>
            </a:extLst>
          </p:cNvPr>
          <p:cNvSpPr/>
          <p:nvPr/>
        </p:nvSpPr>
        <p:spPr>
          <a:xfrm>
            <a:off x="4092345" y="1223912"/>
            <a:ext cx="79701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>
                <a:solidFill>
                  <a:schemeClr val="tx2">
                    <a:lumMod val="75000"/>
                  </a:schemeClr>
                </a:solidFill>
              </a:rPr>
              <a:t>Experience</a:t>
            </a:r>
            <a:endParaRPr lang="en-US" sz="1100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2161A6BE-2EFF-45EF-8EAE-258D063F9019}"/>
              </a:ext>
            </a:extLst>
          </p:cNvPr>
          <p:cNvSpPr/>
          <p:nvPr/>
        </p:nvSpPr>
        <p:spPr>
          <a:xfrm>
            <a:off x="5020979" y="1223912"/>
            <a:ext cx="52770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>
                <a:solidFill>
                  <a:schemeClr val="tx2">
                    <a:lumMod val="75000"/>
                  </a:schemeClr>
                </a:solidFill>
              </a:rPr>
              <a:t>Speed</a:t>
            </a:r>
            <a:endParaRPr lang="en-US" sz="1100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447C2037-259F-4D23-925E-28732AA81E13}"/>
              </a:ext>
            </a:extLst>
          </p:cNvPr>
          <p:cNvSpPr/>
          <p:nvPr/>
        </p:nvSpPr>
        <p:spPr>
          <a:xfrm>
            <a:off x="5626231" y="1223912"/>
            <a:ext cx="8996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>
                <a:solidFill>
                  <a:schemeClr val="tx2">
                    <a:lumMod val="75000"/>
                  </a:schemeClr>
                </a:solidFill>
              </a:rPr>
              <a:t>Transparency</a:t>
            </a:r>
            <a:endParaRPr lang="en-US" sz="1100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8AA86B7F-503E-4663-B1C3-BB788C31294C}"/>
              </a:ext>
            </a:extLst>
          </p:cNvPr>
          <p:cNvSpPr/>
          <p:nvPr/>
        </p:nvSpPr>
        <p:spPr>
          <a:xfrm>
            <a:off x="6418987" y="1223911"/>
            <a:ext cx="9525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>
                <a:solidFill>
                  <a:schemeClr val="tx2">
                    <a:lumMod val="75000"/>
                  </a:schemeClr>
                </a:solidFill>
              </a:rPr>
              <a:t>Accountability</a:t>
            </a:r>
            <a:endParaRPr lang="en-US" sz="1100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45DD31B-AE76-40EA-9949-C8A68D0DC57B}"/>
              </a:ext>
            </a:extLst>
          </p:cNvPr>
          <p:cNvSpPr/>
          <p:nvPr/>
        </p:nvSpPr>
        <p:spPr>
          <a:xfrm>
            <a:off x="7488859" y="1225285"/>
            <a:ext cx="4171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>
                <a:solidFill>
                  <a:schemeClr val="tx2">
                    <a:lumMod val="75000"/>
                  </a:schemeClr>
                </a:solidFill>
              </a:rPr>
              <a:t>Cost</a:t>
            </a:r>
            <a:endParaRPr lang="en-US" sz="1100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AAA3CE2A-2C23-4B91-85ED-0CEA80AE255E}"/>
              </a:ext>
            </a:extLst>
          </p:cNvPr>
          <p:cNvSpPr/>
          <p:nvPr/>
        </p:nvSpPr>
        <p:spPr>
          <a:xfrm>
            <a:off x="2697134" y="1582070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16B77A37-0B71-47B5-9776-7A55BD8FF0BA}"/>
              </a:ext>
            </a:extLst>
          </p:cNvPr>
          <p:cNvSpPr/>
          <p:nvPr/>
        </p:nvSpPr>
        <p:spPr>
          <a:xfrm>
            <a:off x="2697134" y="2096068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DEBFE860-E213-425E-97AF-23A4A7D4423B}"/>
              </a:ext>
            </a:extLst>
          </p:cNvPr>
          <p:cNvSpPr/>
          <p:nvPr/>
        </p:nvSpPr>
        <p:spPr>
          <a:xfrm>
            <a:off x="2693278" y="1575960"/>
            <a:ext cx="365281" cy="349725"/>
          </a:xfrm>
          <a:prstGeom prst="ellipse">
            <a:avLst/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B4773D1A-DE32-45D2-8EA6-781FAB650BD4}"/>
              </a:ext>
            </a:extLst>
          </p:cNvPr>
          <p:cNvSpPr/>
          <p:nvPr/>
        </p:nvSpPr>
        <p:spPr>
          <a:xfrm>
            <a:off x="2697134" y="2554244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BB25699E-668C-410A-A59C-02161D762EC4}"/>
              </a:ext>
            </a:extLst>
          </p:cNvPr>
          <p:cNvSpPr/>
          <p:nvPr/>
        </p:nvSpPr>
        <p:spPr>
          <a:xfrm>
            <a:off x="2697134" y="3012420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1750AE58-0790-4BBE-B36D-03BDE661CCF0}"/>
              </a:ext>
            </a:extLst>
          </p:cNvPr>
          <p:cNvSpPr/>
          <p:nvPr/>
        </p:nvSpPr>
        <p:spPr>
          <a:xfrm>
            <a:off x="2697134" y="3470596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03ABB29F-8DD9-4B4C-B9A5-2F52FC7B800C}"/>
              </a:ext>
            </a:extLst>
          </p:cNvPr>
          <p:cNvSpPr/>
          <p:nvPr/>
        </p:nvSpPr>
        <p:spPr>
          <a:xfrm>
            <a:off x="2697134" y="3928772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E73AABEE-58A7-4C2B-B89B-80754FBE579B}"/>
              </a:ext>
            </a:extLst>
          </p:cNvPr>
          <p:cNvSpPr/>
          <p:nvPr/>
        </p:nvSpPr>
        <p:spPr>
          <a:xfrm>
            <a:off x="2697134" y="4384545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5219A467-56EE-417B-AF49-2E8A06FFCD90}"/>
              </a:ext>
            </a:extLst>
          </p:cNvPr>
          <p:cNvSpPr/>
          <p:nvPr/>
        </p:nvSpPr>
        <p:spPr>
          <a:xfrm>
            <a:off x="2697134" y="4842549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E56F6660-4518-4C98-9C8C-BF1DEF576E6F}"/>
              </a:ext>
            </a:extLst>
          </p:cNvPr>
          <p:cNvSpPr/>
          <p:nvPr/>
        </p:nvSpPr>
        <p:spPr>
          <a:xfrm>
            <a:off x="2697134" y="5299324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A20635EC-D541-4B7E-9E8A-A4FC49E072E5}"/>
              </a:ext>
            </a:extLst>
          </p:cNvPr>
          <p:cNvSpPr/>
          <p:nvPr/>
        </p:nvSpPr>
        <p:spPr>
          <a:xfrm>
            <a:off x="2697134" y="5756099"/>
            <a:ext cx="365281" cy="3497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1CF96513-F95B-430E-A217-3F5D7FC80461}"/>
              </a:ext>
            </a:extLst>
          </p:cNvPr>
          <p:cNvSpPr/>
          <p:nvPr/>
        </p:nvSpPr>
        <p:spPr>
          <a:xfrm>
            <a:off x="2688105" y="4386608"/>
            <a:ext cx="365281" cy="349725"/>
          </a:xfrm>
          <a:prstGeom prst="ellipse">
            <a:avLst/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D4D15F44-0FC1-4A57-A817-89F56878B4E7}"/>
              </a:ext>
            </a:extLst>
          </p:cNvPr>
          <p:cNvSpPr/>
          <p:nvPr/>
        </p:nvSpPr>
        <p:spPr>
          <a:xfrm>
            <a:off x="3496002" y="1582070"/>
            <a:ext cx="365281" cy="349725"/>
          </a:xfrm>
          <a:prstGeom prst="ellipse">
            <a:avLst/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Partial Circle 145">
            <a:extLst>
              <a:ext uri="{FF2B5EF4-FFF2-40B4-BE49-F238E27FC236}">
                <a16:creationId xmlns:a16="http://schemas.microsoft.com/office/drawing/2014/main" id="{06912F97-322E-4EE1-BD80-7619ED5C996E}"/>
              </a:ext>
            </a:extLst>
          </p:cNvPr>
          <p:cNvSpPr/>
          <p:nvPr/>
        </p:nvSpPr>
        <p:spPr>
          <a:xfrm>
            <a:off x="4301205" y="1578411"/>
            <a:ext cx="365281" cy="349706"/>
          </a:xfrm>
          <a:prstGeom prst="pie">
            <a:avLst/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3723E181-F13E-4C36-B798-2C2F0D87E33D}"/>
              </a:ext>
            </a:extLst>
          </p:cNvPr>
          <p:cNvSpPr/>
          <p:nvPr/>
        </p:nvSpPr>
        <p:spPr>
          <a:xfrm>
            <a:off x="5909654" y="1582070"/>
            <a:ext cx="365281" cy="349725"/>
          </a:xfrm>
          <a:prstGeom prst="ellipse">
            <a:avLst/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Partial Circle 148">
            <a:extLst>
              <a:ext uri="{FF2B5EF4-FFF2-40B4-BE49-F238E27FC236}">
                <a16:creationId xmlns:a16="http://schemas.microsoft.com/office/drawing/2014/main" id="{32A6C9AE-F8D8-4825-99C4-52DCD31964B8}"/>
              </a:ext>
            </a:extLst>
          </p:cNvPr>
          <p:cNvSpPr/>
          <p:nvPr/>
        </p:nvSpPr>
        <p:spPr>
          <a:xfrm>
            <a:off x="6712690" y="1574173"/>
            <a:ext cx="365281" cy="349706"/>
          </a:xfrm>
          <a:prstGeom prst="pie">
            <a:avLst/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2" name="Partial Circle 151">
            <a:extLst>
              <a:ext uri="{FF2B5EF4-FFF2-40B4-BE49-F238E27FC236}">
                <a16:creationId xmlns:a16="http://schemas.microsoft.com/office/drawing/2014/main" id="{B696C9A6-E23C-480C-8E57-30D3CDA57814}"/>
              </a:ext>
            </a:extLst>
          </p:cNvPr>
          <p:cNvSpPr/>
          <p:nvPr/>
        </p:nvSpPr>
        <p:spPr>
          <a:xfrm>
            <a:off x="3491787" y="2094940"/>
            <a:ext cx="365281" cy="349706"/>
          </a:xfrm>
          <a:prstGeom prst="pie">
            <a:avLst/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3" name="Partial Circle 152">
            <a:extLst>
              <a:ext uri="{FF2B5EF4-FFF2-40B4-BE49-F238E27FC236}">
                <a16:creationId xmlns:a16="http://schemas.microsoft.com/office/drawing/2014/main" id="{3033DAD8-F421-411C-BE91-89BD0530BB67}"/>
              </a:ext>
            </a:extLst>
          </p:cNvPr>
          <p:cNvSpPr/>
          <p:nvPr/>
        </p:nvSpPr>
        <p:spPr>
          <a:xfrm>
            <a:off x="4299156" y="2097488"/>
            <a:ext cx="365281" cy="349706"/>
          </a:xfrm>
          <a:prstGeom prst="pie">
            <a:avLst/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Partial Circle 153">
            <a:extLst>
              <a:ext uri="{FF2B5EF4-FFF2-40B4-BE49-F238E27FC236}">
                <a16:creationId xmlns:a16="http://schemas.microsoft.com/office/drawing/2014/main" id="{68621B0B-467F-46EF-BC4E-5DB29AB52775}"/>
              </a:ext>
            </a:extLst>
          </p:cNvPr>
          <p:cNvSpPr/>
          <p:nvPr/>
        </p:nvSpPr>
        <p:spPr>
          <a:xfrm>
            <a:off x="7514792" y="4388367"/>
            <a:ext cx="365281" cy="349706"/>
          </a:xfrm>
          <a:prstGeom prst="pie">
            <a:avLst>
              <a:gd name="adj1" fmla="val 10695076"/>
              <a:gd name="adj2" fmla="val 16200000"/>
            </a:avLst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5" name="Partial Circle 154">
            <a:extLst>
              <a:ext uri="{FF2B5EF4-FFF2-40B4-BE49-F238E27FC236}">
                <a16:creationId xmlns:a16="http://schemas.microsoft.com/office/drawing/2014/main" id="{D1AFE7BB-0032-486C-A0A6-006DA5B13DBF}"/>
              </a:ext>
            </a:extLst>
          </p:cNvPr>
          <p:cNvSpPr/>
          <p:nvPr/>
        </p:nvSpPr>
        <p:spPr>
          <a:xfrm>
            <a:off x="7523521" y="4840033"/>
            <a:ext cx="365281" cy="349706"/>
          </a:xfrm>
          <a:prstGeom prst="pie">
            <a:avLst>
              <a:gd name="adj1" fmla="val 5302969"/>
              <a:gd name="adj2" fmla="val 16200000"/>
            </a:avLst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6" name="Partial Circle 155">
            <a:extLst>
              <a:ext uri="{FF2B5EF4-FFF2-40B4-BE49-F238E27FC236}">
                <a16:creationId xmlns:a16="http://schemas.microsoft.com/office/drawing/2014/main" id="{B12632DA-E756-45BA-94F0-B56AFBA254D1}"/>
              </a:ext>
            </a:extLst>
          </p:cNvPr>
          <p:cNvSpPr/>
          <p:nvPr/>
        </p:nvSpPr>
        <p:spPr>
          <a:xfrm>
            <a:off x="7516796" y="5761748"/>
            <a:ext cx="365281" cy="349706"/>
          </a:xfrm>
          <a:prstGeom prst="pie">
            <a:avLst>
              <a:gd name="adj1" fmla="val 5302969"/>
              <a:gd name="adj2" fmla="val 16200000"/>
            </a:avLst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9BF43A6A-DCD2-42F4-BC98-B93F03437323}"/>
              </a:ext>
            </a:extLst>
          </p:cNvPr>
          <p:cNvSpPr/>
          <p:nvPr/>
        </p:nvSpPr>
        <p:spPr>
          <a:xfrm>
            <a:off x="7523521" y="3008326"/>
            <a:ext cx="365281" cy="349725"/>
          </a:xfrm>
          <a:prstGeom prst="ellipse">
            <a:avLst/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Partial Circle 158">
            <a:extLst>
              <a:ext uri="{FF2B5EF4-FFF2-40B4-BE49-F238E27FC236}">
                <a16:creationId xmlns:a16="http://schemas.microsoft.com/office/drawing/2014/main" id="{9D6B912A-6123-4D88-8A46-297F1CAA2A0D}"/>
              </a:ext>
            </a:extLst>
          </p:cNvPr>
          <p:cNvSpPr/>
          <p:nvPr/>
        </p:nvSpPr>
        <p:spPr>
          <a:xfrm>
            <a:off x="2702852" y="3008825"/>
            <a:ext cx="365281" cy="349706"/>
          </a:xfrm>
          <a:prstGeom prst="pie">
            <a:avLst>
              <a:gd name="adj1" fmla="val 10695081"/>
              <a:gd name="adj2" fmla="val 16200000"/>
            </a:avLst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0" name="Partial Circle 159">
            <a:extLst>
              <a:ext uri="{FF2B5EF4-FFF2-40B4-BE49-F238E27FC236}">
                <a16:creationId xmlns:a16="http://schemas.microsoft.com/office/drawing/2014/main" id="{D5051CB7-868F-4DC3-BBD4-FD38DD27D98A}"/>
              </a:ext>
            </a:extLst>
          </p:cNvPr>
          <p:cNvSpPr/>
          <p:nvPr/>
        </p:nvSpPr>
        <p:spPr>
          <a:xfrm>
            <a:off x="5096766" y="3008825"/>
            <a:ext cx="365281" cy="349706"/>
          </a:xfrm>
          <a:prstGeom prst="pie">
            <a:avLst>
              <a:gd name="adj1" fmla="val 10695076"/>
              <a:gd name="adj2" fmla="val 16200000"/>
            </a:avLst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1" name="Partial Circle 160">
            <a:extLst>
              <a:ext uri="{FF2B5EF4-FFF2-40B4-BE49-F238E27FC236}">
                <a16:creationId xmlns:a16="http://schemas.microsoft.com/office/drawing/2014/main" id="{685F5569-69AC-46F8-AFB4-744C1FAB6ABF}"/>
              </a:ext>
            </a:extLst>
          </p:cNvPr>
          <p:cNvSpPr/>
          <p:nvPr/>
        </p:nvSpPr>
        <p:spPr>
          <a:xfrm>
            <a:off x="5106591" y="3477813"/>
            <a:ext cx="365281" cy="349706"/>
          </a:xfrm>
          <a:prstGeom prst="pie">
            <a:avLst>
              <a:gd name="adj1" fmla="val 10695076"/>
              <a:gd name="adj2" fmla="val 16200000"/>
            </a:avLst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2" name="Partial Circle 161">
            <a:extLst>
              <a:ext uri="{FF2B5EF4-FFF2-40B4-BE49-F238E27FC236}">
                <a16:creationId xmlns:a16="http://schemas.microsoft.com/office/drawing/2014/main" id="{E7346A78-CFAE-4E75-94C3-1D1293CAD650}"/>
              </a:ext>
            </a:extLst>
          </p:cNvPr>
          <p:cNvSpPr/>
          <p:nvPr/>
        </p:nvSpPr>
        <p:spPr>
          <a:xfrm>
            <a:off x="2697134" y="3469654"/>
            <a:ext cx="365281" cy="349706"/>
          </a:xfrm>
          <a:prstGeom prst="pie">
            <a:avLst>
              <a:gd name="adj1" fmla="val 5302969"/>
              <a:gd name="adj2" fmla="val 16200000"/>
            </a:avLst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3" name="Partial Circle 162">
            <a:extLst>
              <a:ext uri="{FF2B5EF4-FFF2-40B4-BE49-F238E27FC236}">
                <a16:creationId xmlns:a16="http://schemas.microsoft.com/office/drawing/2014/main" id="{68DA66E2-30E8-4573-844B-74788ECA5BA1}"/>
              </a:ext>
            </a:extLst>
          </p:cNvPr>
          <p:cNvSpPr/>
          <p:nvPr/>
        </p:nvSpPr>
        <p:spPr>
          <a:xfrm>
            <a:off x="3491786" y="3017852"/>
            <a:ext cx="365281" cy="349706"/>
          </a:xfrm>
          <a:prstGeom prst="pie">
            <a:avLst>
              <a:gd name="adj1" fmla="val 5302969"/>
              <a:gd name="adj2" fmla="val 16200000"/>
            </a:avLst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4" name="Partial Circle 163">
            <a:extLst>
              <a:ext uri="{FF2B5EF4-FFF2-40B4-BE49-F238E27FC236}">
                <a16:creationId xmlns:a16="http://schemas.microsoft.com/office/drawing/2014/main" id="{BC67D704-E06E-470F-80DE-8368472CAC49}"/>
              </a:ext>
            </a:extLst>
          </p:cNvPr>
          <p:cNvSpPr/>
          <p:nvPr/>
        </p:nvSpPr>
        <p:spPr>
          <a:xfrm>
            <a:off x="4305437" y="3010832"/>
            <a:ext cx="365281" cy="349706"/>
          </a:xfrm>
          <a:prstGeom prst="pie">
            <a:avLst>
              <a:gd name="adj1" fmla="val 5302969"/>
              <a:gd name="adj2" fmla="val 16200000"/>
            </a:avLst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5" name="Partial Circle 164">
            <a:extLst>
              <a:ext uri="{FF2B5EF4-FFF2-40B4-BE49-F238E27FC236}">
                <a16:creationId xmlns:a16="http://schemas.microsoft.com/office/drawing/2014/main" id="{F7C580F5-BEAE-446B-8B46-D86EC014F6C8}"/>
              </a:ext>
            </a:extLst>
          </p:cNvPr>
          <p:cNvSpPr/>
          <p:nvPr/>
        </p:nvSpPr>
        <p:spPr>
          <a:xfrm>
            <a:off x="5906314" y="2101808"/>
            <a:ext cx="365281" cy="349706"/>
          </a:xfrm>
          <a:prstGeom prst="pie">
            <a:avLst/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6" name="Partial Circle 165">
            <a:extLst>
              <a:ext uri="{FF2B5EF4-FFF2-40B4-BE49-F238E27FC236}">
                <a16:creationId xmlns:a16="http://schemas.microsoft.com/office/drawing/2014/main" id="{80357170-49AD-4DC9-A109-6289603D1762}"/>
              </a:ext>
            </a:extLst>
          </p:cNvPr>
          <p:cNvSpPr/>
          <p:nvPr/>
        </p:nvSpPr>
        <p:spPr>
          <a:xfrm>
            <a:off x="5093285" y="2096087"/>
            <a:ext cx="365281" cy="349706"/>
          </a:xfrm>
          <a:prstGeom prst="pie">
            <a:avLst>
              <a:gd name="adj1" fmla="val 5302969"/>
              <a:gd name="adj2" fmla="val 16200000"/>
            </a:avLst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7" name="Right Brace 166">
            <a:extLst>
              <a:ext uri="{FF2B5EF4-FFF2-40B4-BE49-F238E27FC236}">
                <a16:creationId xmlns:a16="http://schemas.microsoft.com/office/drawing/2014/main" id="{19B6AF9F-EB73-4D9F-A2EB-FC2C7B04DF8A}"/>
              </a:ext>
            </a:extLst>
          </p:cNvPr>
          <p:cNvSpPr/>
          <p:nvPr/>
        </p:nvSpPr>
        <p:spPr>
          <a:xfrm>
            <a:off x="8218742" y="2094940"/>
            <a:ext cx="277909" cy="2643133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ight Brace 167">
            <a:extLst>
              <a:ext uri="{FF2B5EF4-FFF2-40B4-BE49-F238E27FC236}">
                <a16:creationId xmlns:a16="http://schemas.microsoft.com/office/drawing/2014/main" id="{4C4CEB47-285B-4167-84ED-1B214A79E5D1}"/>
              </a:ext>
            </a:extLst>
          </p:cNvPr>
          <p:cNvSpPr/>
          <p:nvPr/>
        </p:nvSpPr>
        <p:spPr>
          <a:xfrm>
            <a:off x="8218741" y="4861855"/>
            <a:ext cx="277909" cy="124959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238C912F-26AE-400F-810B-C1B55BA3500E}"/>
              </a:ext>
            </a:extLst>
          </p:cNvPr>
          <p:cNvSpPr/>
          <p:nvPr/>
        </p:nvSpPr>
        <p:spPr>
          <a:xfrm>
            <a:off x="1866861" y="4873655"/>
            <a:ext cx="5309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err="1">
                <a:solidFill>
                  <a:schemeClr val="tx2">
                    <a:lumMod val="75000"/>
                  </a:schemeClr>
                </a:solidFill>
              </a:rPr>
              <a:t>Axpire</a:t>
            </a:r>
            <a:endParaRPr lang="en-US" sz="1100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EE1499E2-4779-4FC0-8C79-49253A9F63EF}"/>
              </a:ext>
            </a:extLst>
          </p:cNvPr>
          <p:cNvSpPr/>
          <p:nvPr/>
        </p:nvSpPr>
        <p:spPr>
          <a:xfrm>
            <a:off x="1859967" y="5382355"/>
            <a:ext cx="6190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>
                <a:solidFill>
                  <a:schemeClr val="tx2">
                    <a:lumMod val="75000"/>
                  </a:schemeClr>
                </a:solidFill>
              </a:rPr>
              <a:t>Request</a:t>
            </a:r>
            <a:endParaRPr lang="en-US" sz="1100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F68F363B-5ABF-4FED-BE37-8D65B0ADA14C}"/>
              </a:ext>
            </a:extLst>
          </p:cNvPr>
          <p:cNvSpPr/>
          <p:nvPr/>
        </p:nvSpPr>
        <p:spPr>
          <a:xfrm>
            <a:off x="8578791" y="4790621"/>
            <a:ext cx="3274938" cy="137359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>
                <a:solidFill>
                  <a:schemeClr val="accent1"/>
                </a:solidFill>
              </a:rPr>
              <a:t>There are several blockchain-based payment systems available, however </a:t>
            </a:r>
            <a:r>
              <a:rPr lang="en-US" sz="1200" b="1">
                <a:solidFill>
                  <a:schemeClr val="accent1"/>
                </a:solidFill>
              </a:rPr>
              <a:t>they do not fully solve </a:t>
            </a:r>
            <a:r>
              <a:rPr lang="en-US" sz="1200">
                <a:solidFill>
                  <a:schemeClr val="accent1"/>
                </a:solidFill>
              </a:rPr>
              <a:t>the approval layer issue.</a:t>
            </a:r>
          </a:p>
          <a:p>
            <a:endParaRPr lang="en-US" sz="1200">
              <a:solidFill>
                <a:schemeClr val="accent1"/>
              </a:solidFill>
            </a:endParaRPr>
          </a:p>
          <a:p>
            <a:r>
              <a:rPr lang="en-US" sz="1200">
                <a:solidFill>
                  <a:schemeClr val="accent1"/>
                </a:solidFill>
              </a:rPr>
              <a:t>These systems are also </a:t>
            </a:r>
            <a:r>
              <a:rPr lang="en-US" sz="1200" b="1">
                <a:solidFill>
                  <a:schemeClr val="accent1"/>
                </a:solidFill>
              </a:rPr>
              <a:t>not structured for full transparency</a:t>
            </a:r>
            <a:r>
              <a:rPr lang="en-US" sz="1200">
                <a:solidFill>
                  <a:schemeClr val="accent1"/>
                </a:solidFill>
              </a:rPr>
              <a:t> into organizational spend patterns and third party attestations.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C32E57DE-1968-4880-B092-B0AA22B0FDE1}"/>
              </a:ext>
            </a:extLst>
          </p:cNvPr>
          <p:cNvSpPr/>
          <p:nvPr/>
        </p:nvSpPr>
        <p:spPr>
          <a:xfrm>
            <a:off x="8595975" y="2386442"/>
            <a:ext cx="3240570" cy="211139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b="1">
                <a:solidFill>
                  <a:schemeClr val="accent1"/>
                </a:solidFill>
              </a:rPr>
              <a:t>Legacy Systems </a:t>
            </a:r>
            <a:r>
              <a:rPr lang="en-US" sz="1200">
                <a:solidFill>
                  <a:schemeClr val="accent1"/>
                </a:solidFill>
              </a:rPr>
              <a:t>using cards and manual entry for submission and approval of expenses lack transparency.</a:t>
            </a:r>
          </a:p>
          <a:p>
            <a:endParaRPr lang="en-US" sz="1200">
              <a:solidFill>
                <a:schemeClr val="accent1"/>
              </a:solidFill>
            </a:endParaRPr>
          </a:p>
          <a:p>
            <a:r>
              <a:rPr lang="en-US" sz="1200">
                <a:solidFill>
                  <a:schemeClr val="accent1"/>
                </a:solidFill>
              </a:rPr>
              <a:t>The accounting systems they integrate with </a:t>
            </a:r>
            <a:r>
              <a:rPr lang="en-US" sz="1200" b="1">
                <a:solidFill>
                  <a:schemeClr val="accent1"/>
                </a:solidFill>
              </a:rPr>
              <a:t>requires constant audit</a:t>
            </a:r>
            <a:r>
              <a:rPr lang="en-US" sz="1200">
                <a:solidFill>
                  <a:schemeClr val="accent1"/>
                </a:solidFill>
              </a:rPr>
              <a:t> and could be subject to tampering.</a:t>
            </a:r>
          </a:p>
          <a:p>
            <a:endParaRPr lang="en-US" sz="1200">
              <a:solidFill>
                <a:schemeClr val="accent1"/>
              </a:solidFill>
            </a:endParaRPr>
          </a:p>
          <a:p>
            <a:r>
              <a:rPr lang="en-US" sz="1200">
                <a:solidFill>
                  <a:schemeClr val="accent1"/>
                </a:solidFill>
              </a:rPr>
              <a:t>Organizations and the individuals using these systems </a:t>
            </a:r>
            <a:r>
              <a:rPr lang="en-US" sz="1200" b="1">
                <a:solidFill>
                  <a:schemeClr val="accent1"/>
                </a:solidFill>
              </a:rPr>
              <a:t>do not have full trust </a:t>
            </a:r>
            <a:r>
              <a:rPr lang="en-US" sz="1200">
                <a:solidFill>
                  <a:schemeClr val="accent1"/>
                </a:solidFill>
              </a:rPr>
              <a:t>in one another.</a:t>
            </a:r>
          </a:p>
        </p:txBody>
      </p:sp>
      <p:sp>
        <p:nvSpPr>
          <p:cNvPr id="175" name="Partial Circle 174">
            <a:extLst>
              <a:ext uri="{FF2B5EF4-FFF2-40B4-BE49-F238E27FC236}">
                <a16:creationId xmlns:a16="http://schemas.microsoft.com/office/drawing/2014/main" id="{890CDCB6-8F33-4EC5-9356-B9162A814601}"/>
              </a:ext>
            </a:extLst>
          </p:cNvPr>
          <p:cNvSpPr/>
          <p:nvPr/>
        </p:nvSpPr>
        <p:spPr>
          <a:xfrm>
            <a:off x="3491786" y="2554263"/>
            <a:ext cx="365281" cy="349706"/>
          </a:xfrm>
          <a:prstGeom prst="pie">
            <a:avLst>
              <a:gd name="adj1" fmla="val 5302969"/>
              <a:gd name="adj2" fmla="val 16200000"/>
            </a:avLst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6" name="Partial Circle 175">
            <a:extLst>
              <a:ext uri="{FF2B5EF4-FFF2-40B4-BE49-F238E27FC236}">
                <a16:creationId xmlns:a16="http://schemas.microsoft.com/office/drawing/2014/main" id="{FFE8FFE3-8865-4906-A0B7-BB39A885B534}"/>
              </a:ext>
            </a:extLst>
          </p:cNvPr>
          <p:cNvSpPr/>
          <p:nvPr/>
        </p:nvSpPr>
        <p:spPr>
          <a:xfrm>
            <a:off x="5096766" y="2554263"/>
            <a:ext cx="365281" cy="349706"/>
          </a:xfrm>
          <a:prstGeom prst="pie">
            <a:avLst>
              <a:gd name="adj1" fmla="val 5302969"/>
              <a:gd name="adj2" fmla="val 16200000"/>
            </a:avLst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7" name="Partial Circle 176">
            <a:extLst>
              <a:ext uri="{FF2B5EF4-FFF2-40B4-BE49-F238E27FC236}">
                <a16:creationId xmlns:a16="http://schemas.microsoft.com/office/drawing/2014/main" id="{0EACAE23-C5FD-4E0B-A48A-F7D4B2DC4ACE}"/>
              </a:ext>
            </a:extLst>
          </p:cNvPr>
          <p:cNvSpPr/>
          <p:nvPr/>
        </p:nvSpPr>
        <p:spPr>
          <a:xfrm>
            <a:off x="7523817" y="3474740"/>
            <a:ext cx="365281" cy="349706"/>
          </a:xfrm>
          <a:prstGeom prst="pie">
            <a:avLst>
              <a:gd name="adj1" fmla="val 5302969"/>
              <a:gd name="adj2" fmla="val 16200000"/>
            </a:avLst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8" name="Partial Circle 177">
            <a:extLst>
              <a:ext uri="{FF2B5EF4-FFF2-40B4-BE49-F238E27FC236}">
                <a16:creationId xmlns:a16="http://schemas.microsoft.com/office/drawing/2014/main" id="{7E91ED31-4801-4AF1-A76D-FA809043D61F}"/>
              </a:ext>
            </a:extLst>
          </p:cNvPr>
          <p:cNvSpPr/>
          <p:nvPr/>
        </p:nvSpPr>
        <p:spPr>
          <a:xfrm>
            <a:off x="6714083" y="2096068"/>
            <a:ext cx="365281" cy="349706"/>
          </a:xfrm>
          <a:prstGeom prst="pie">
            <a:avLst>
              <a:gd name="adj1" fmla="val 10695076"/>
              <a:gd name="adj2" fmla="val 16200000"/>
            </a:avLst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9" name="Partial Circle 178">
            <a:extLst>
              <a:ext uri="{FF2B5EF4-FFF2-40B4-BE49-F238E27FC236}">
                <a16:creationId xmlns:a16="http://schemas.microsoft.com/office/drawing/2014/main" id="{A1ECCD01-D94F-476E-86D6-900D6066B224}"/>
              </a:ext>
            </a:extLst>
          </p:cNvPr>
          <p:cNvSpPr/>
          <p:nvPr/>
        </p:nvSpPr>
        <p:spPr>
          <a:xfrm>
            <a:off x="2697134" y="2094940"/>
            <a:ext cx="365281" cy="349706"/>
          </a:xfrm>
          <a:prstGeom prst="pie">
            <a:avLst/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9" name="Partial Circle 168">
            <a:extLst>
              <a:ext uri="{FF2B5EF4-FFF2-40B4-BE49-F238E27FC236}">
                <a16:creationId xmlns:a16="http://schemas.microsoft.com/office/drawing/2014/main" id="{9346F818-5C11-4DC5-8512-D24A5A3F2F45}"/>
              </a:ext>
            </a:extLst>
          </p:cNvPr>
          <p:cNvSpPr/>
          <p:nvPr/>
        </p:nvSpPr>
        <p:spPr>
          <a:xfrm>
            <a:off x="7514541" y="2097431"/>
            <a:ext cx="365281" cy="349706"/>
          </a:xfrm>
          <a:prstGeom prst="pie">
            <a:avLst/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0" name="Partial Circle 169">
            <a:extLst>
              <a:ext uri="{FF2B5EF4-FFF2-40B4-BE49-F238E27FC236}">
                <a16:creationId xmlns:a16="http://schemas.microsoft.com/office/drawing/2014/main" id="{F7BAED58-E367-4B8C-85B5-A63F7E39464F}"/>
              </a:ext>
            </a:extLst>
          </p:cNvPr>
          <p:cNvSpPr/>
          <p:nvPr/>
        </p:nvSpPr>
        <p:spPr>
          <a:xfrm>
            <a:off x="7514541" y="2548881"/>
            <a:ext cx="365281" cy="349706"/>
          </a:xfrm>
          <a:prstGeom prst="pie">
            <a:avLst/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1" name="Partial Circle 180">
            <a:extLst>
              <a:ext uri="{FF2B5EF4-FFF2-40B4-BE49-F238E27FC236}">
                <a16:creationId xmlns:a16="http://schemas.microsoft.com/office/drawing/2014/main" id="{81FE298A-A004-4EFF-B3E9-6C39D5E95E18}"/>
              </a:ext>
            </a:extLst>
          </p:cNvPr>
          <p:cNvSpPr/>
          <p:nvPr/>
        </p:nvSpPr>
        <p:spPr>
          <a:xfrm>
            <a:off x="4296990" y="2552696"/>
            <a:ext cx="365281" cy="349706"/>
          </a:xfrm>
          <a:prstGeom prst="pie">
            <a:avLst>
              <a:gd name="adj1" fmla="val 5302969"/>
              <a:gd name="adj2" fmla="val 16200000"/>
            </a:avLst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2" name="Partial Circle 181">
            <a:extLst>
              <a:ext uri="{FF2B5EF4-FFF2-40B4-BE49-F238E27FC236}">
                <a16:creationId xmlns:a16="http://schemas.microsoft.com/office/drawing/2014/main" id="{A4FA521F-D4A3-4831-9335-BE349FCD54ED}"/>
              </a:ext>
            </a:extLst>
          </p:cNvPr>
          <p:cNvSpPr/>
          <p:nvPr/>
        </p:nvSpPr>
        <p:spPr>
          <a:xfrm>
            <a:off x="3491762" y="3477440"/>
            <a:ext cx="365281" cy="349706"/>
          </a:xfrm>
          <a:prstGeom prst="pie">
            <a:avLst>
              <a:gd name="adj1" fmla="val 10695081"/>
              <a:gd name="adj2" fmla="val 16200000"/>
            </a:avLst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4" name="Partial Circle 174">
            <a:extLst>
              <a:ext uri="{FF2B5EF4-FFF2-40B4-BE49-F238E27FC236}">
                <a16:creationId xmlns:a16="http://schemas.microsoft.com/office/drawing/2014/main" id="{3B85ADEE-7719-3F4C-803A-2DEE1DB8EEBB}"/>
              </a:ext>
            </a:extLst>
          </p:cNvPr>
          <p:cNvSpPr/>
          <p:nvPr/>
        </p:nvSpPr>
        <p:spPr>
          <a:xfrm>
            <a:off x="2697133" y="2547803"/>
            <a:ext cx="365281" cy="349706"/>
          </a:xfrm>
          <a:prstGeom prst="pie">
            <a:avLst>
              <a:gd name="adj1" fmla="val 5302969"/>
              <a:gd name="adj2" fmla="val 16200000"/>
            </a:avLst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92352035-3AE9-A94B-BE18-A5C4EACB7454}"/>
              </a:ext>
            </a:extLst>
          </p:cNvPr>
          <p:cNvSpPr/>
          <p:nvPr/>
        </p:nvSpPr>
        <p:spPr>
          <a:xfrm>
            <a:off x="2691416" y="4841474"/>
            <a:ext cx="365281" cy="349725"/>
          </a:xfrm>
          <a:prstGeom prst="ellipse">
            <a:avLst/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F155CBB7-9E83-704F-A37B-791F9378E5DA}"/>
              </a:ext>
            </a:extLst>
          </p:cNvPr>
          <p:cNvSpPr/>
          <p:nvPr/>
        </p:nvSpPr>
        <p:spPr>
          <a:xfrm>
            <a:off x="2701997" y="5305435"/>
            <a:ext cx="365281" cy="349725"/>
          </a:xfrm>
          <a:prstGeom prst="ellipse">
            <a:avLst/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A29CE102-35C6-CE49-9517-6B7E9CB96D52}"/>
              </a:ext>
            </a:extLst>
          </p:cNvPr>
          <p:cNvSpPr/>
          <p:nvPr/>
        </p:nvSpPr>
        <p:spPr>
          <a:xfrm>
            <a:off x="5909263" y="5754541"/>
            <a:ext cx="365281" cy="349725"/>
          </a:xfrm>
          <a:prstGeom prst="ellipse">
            <a:avLst/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Partial Circle 164">
            <a:extLst>
              <a:ext uri="{FF2B5EF4-FFF2-40B4-BE49-F238E27FC236}">
                <a16:creationId xmlns:a16="http://schemas.microsoft.com/office/drawing/2014/main" id="{33FBF213-8FCE-2340-A629-B2D4B156D89C}"/>
              </a:ext>
            </a:extLst>
          </p:cNvPr>
          <p:cNvSpPr/>
          <p:nvPr/>
        </p:nvSpPr>
        <p:spPr>
          <a:xfrm>
            <a:off x="5912178" y="4388367"/>
            <a:ext cx="365281" cy="349706"/>
          </a:xfrm>
          <a:prstGeom prst="pie">
            <a:avLst/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A2C1FE18-F682-B84E-BA4F-DD6195364818}"/>
              </a:ext>
            </a:extLst>
          </p:cNvPr>
          <p:cNvSpPr/>
          <p:nvPr/>
        </p:nvSpPr>
        <p:spPr>
          <a:xfrm>
            <a:off x="2695118" y="5754541"/>
            <a:ext cx="365281" cy="349725"/>
          </a:xfrm>
          <a:prstGeom prst="ellipse">
            <a:avLst/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Partial Circle 153">
            <a:extLst>
              <a:ext uri="{FF2B5EF4-FFF2-40B4-BE49-F238E27FC236}">
                <a16:creationId xmlns:a16="http://schemas.microsoft.com/office/drawing/2014/main" id="{C1292B5B-CC4C-A04E-AEC0-3F3E776D28B9}"/>
              </a:ext>
            </a:extLst>
          </p:cNvPr>
          <p:cNvSpPr/>
          <p:nvPr/>
        </p:nvSpPr>
        <p:spPr>
          <a:xfrm>
            <a:off x="4303860" y="4851008"/>
            <a:ext cx="365281" cy="349706"/>
          </a:xfrm>
          <a:prstGeom prst="pie">
            <a:avLst>
              <a:gd name="adj1" fmla="val 10695076"/>
              <a:gd name="adj2" fmla="val 16200000"/>
            </a:avLst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2" name="Partial Circle 164">
            <a:extLst>
              <a:ext uri="{FF2B5EF4-FFF2-40B4-BE49-F238E27FC236}">
                <a16:creationId xmlns:a16="http://schemas.microsoft.com/office/drawing/2014/main" id="{7B50F8B9-80FA-DE4A-8410-45047BBAC588}"/>
              </a:ext>
            </a:extLst>
          </p:cNvPr>
          <p:cNvSpPr/>
          <p:nvPr/>
        </p:nvSpPr>
        <p:spPr>
          <a:xfrm>
            <a:off x="5099715" y="1584687"/>
            <a:ext cx="365281" cy="349706"/>
          </a:xfrm>
          <a:prstGeom prst="pie">
            <a:avLst/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3" name="Partial Circle 164">
            <a:extLst>
              <a:ext uri="{FF2B5EF4-FFF2-40B4-BE49-F238E27FC236}">
                <a16:creationId xmlns:a16="http://schemas.microsoft.com/office/drawing/2014/main" id="{4DC7E951-5874-1C48-8FFD-313403BA81EC}"/>
              </a:ext>
            </a:extLst>
          </p:cNvPr>
          <p:cNvSpPr/>
          <p:nvPr/>
        </p:nvSpPr>
        <p:spPr>
          <a:xfrm>
            <a:off x="5093284" y="4852341"/>
            <a:ext cx="365281" cy="349706"/>
          </a:xfrm>
          <a:prstGeom prst="pie">
            <a:avLst/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4" name="Partial Circle 164">
            <a:extLst>
              <a:ext uri="{FF2B5EF4-FFF2-40B4-BE49-F238E27FC236}">
                <a16:creationId xmlns:a16="http://schemas.microsoft.com/office/drawing/2014/main" id="{FC997BFE-44D4-F643-9DC6-11E5A5854DE5}"/>
              </a:ext>
            </a:extLst>
          </p:cNvPr>
          <p:cNvSpPr/>
          <p:nvPr/>
        </p:nvSpPr>
        <p:spPr>
          <a:xfrm>
            <a:off x="5093285" y="5299343"/>
            <a:ext cx="365281" cy="349706"/>
          </a:xfrm>
          <a:prstGeom prst="pie">
            <a:avLst/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5" name="Partial Circle 164">
            <a:extLst>
              <a:ext uri="{FF2B5EF4-FFF2-40B4-BE49-F238E27FC236}">
                <a16:creationId xmlns:a16="http://schemas.microsoft.com/office/drawing/2014/main" id="{2A4BCCB1-047C-CB47-AAC8-B6A89BA679DB}"/>
              </a:ext>
            </a:extLst>
          </p:cNvPr>
          <p:cNvSpPr/>
          <p:nvPr/>
        </p:nvSpPr>
        <p:spPr>
          <a:xfrm>
            <a:off x="5110327" y="5747317"/>
            <a:ext cx="365281" cy="349706"/>
          </a:xfrm>
          <a:prstGeom prst="pie">
            <a:avLst/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6" name="Partial Circle 174">
            <a:extLst>
              <a:ext uri="{FF2B5EF4-FFF2-40B4-BE49-F238E27FC236}">
                <a16:creationId xmlns:a16="http://schemas.microsoft.com/office/drawing/2014/main" id="{A9D93696-3C9F-324B-9508-A4A484C014E0}"/>
              </a:ext>
            </a:extLst>
          </p:cNvPr>
          <p:cNvSpPr/>
          <p:nvPr/>
        </p:nvSpPr>
        <p:spPr>
          <a:xfrm>
            <a:off x="3494204" y="4841493"/>
            <a:ext cx="365281" cy="349706"/>
          </a:xfrm>
          <a:prstGeom prst="pie">
            <a:avLst>
              <a:gd name="adj1" fmla="val 5302969"/>
              <a:gd name="adj2" fmla="val 16200000"/>
            </a:avLst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7" name="Partial Circle 174">
            <a:extLst>
              <a:ext uri="{FF2B5EF4-FFF2-40B4-BE49-F238E27FC236}">
                <a16:creationId xmlns:a16="http://schemas.microsoft.com/office/drawing/2014/main" id="{9F793AD8-EC9D-604A-8BA7-BAD6ECA3575D}"/>
              </a:ext>
            </a:extLst>
          </p:cNvPr>
          <p:cNvSpPr/>
          <p:nvPr/>
        </p:nvSpPr>
        <p:spPr>
          <a:xfrm>
            <a:off x="3494204" y="5762691"/>
            <a:ext cx="365281" cy="349706"/>
          </a:xfrm>
          <a:prstGeom prst="pie">
            <a:avLst>
              <a:gd name="adj1" fmla="val 5302969"/>
              <a:gd name="adj2" fmla="val 16200000"/>
            </a:avLst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8" name="Partial Circle 164">
            <a:extLst>
              <a:ext uri="{FF2B5EF4-FFF2-40B4-BE49-F238E27FC236}">
                <a16:creationId xmlns:a16="http://schemas.microsoft.com/office/drawing/2014/main" id="{E53C8A61-2053-804F-8D57-71D64E5EED3B}"/>
              </a:ext>
            </a:extLst>
          </p:cNvPr>
          <p:cNvSpPr/>
          <p:nvPr/>
        </p:nvSpPr>
        <p:spPr>
          <a:xfrm>
            <a:off x="6706936" y="4849483"/>
            <a:ext cx="365281" cy="349706"/>
          </a:xfrm>
          <a:prstGeom prst="pie">
            <a:avLst/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9" name="Partial Circle 164">
            <a:extLst>
              <a:ext uri="{FF2B5EF4-FFF2-40B4-BE49-F238E27FC236}">
                <a16:creationId xmlns:a16="http://schemas.microsoft.com/office/drawing/2014/main" id="{943AEDB0-CE94-BE40-A7E8-A86C3282F513}"/>
              </a:ext>
            </a:extLst>
          </p:cNvPr>
          <p:cNvSpPr/>
          <p:nvPr/>
        </p:nvSpPr>
        <p:spPr>
          <a:xfrm>
            <a:off x="6706937" y="5303685"/>
            <a:ext cx="365281" cy="349706"/>
          </a:xfrm>
          <a:prstGeom prst="pie">
            <a:avLst/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0" name="Partial Circle 164">
            <a:extLst>
              <a:ext uri="{FF2B5EF4-FFF2-40B4-BE49-F238E27FC236}">
                <a16:creationId xmlns:a16="http://schemas.microsoft.com/office/drawing/2014/main" id="{908D8415-153F-494F-951D-6211344CC454}"/>
              </a:ext>
            </a:extLst>
          </p:cNvPr>
          <p:cNvSpPr/>
          <p:nvPr/>
        </p:nvSpPr>
        <p:spPr>
          <a:xfrm>
            <a:off x="6716779" y="5751659"/>
            <a:ext cx="365281" cy="349706"/>
          </a:xfrm>
          <a:prstGeom prst="pie">
            <a:avLst/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40AECF54-D816-074C-A229-05461A3697BC}"/>
              </a:ext>
            </a:extLst>
          </p:cNvPr>
          <p:cNvSpPr/>
          <p:nvPr/>
        </p:nvSpPr>
        <p:spPr>
          <a:xfrm>
            <a:off x="7523519" y="1588672"/>
            <a:ext cx="365281" cy="349725"/>
          </a:xfrm>
          <a:prstGeom prst="ellipse">
            <a:avLst/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Partial Circle 163">
            <a:extLst>
              <a:ext uri="{FF2B5EF4-FFF2-40B4-BE49-F238E27FC236}">
                <a16:creationId xmlns:a16="http://schemas.microsoft.com/office/drawing/2014/main" id="{023FA73E-3379-AD4E-8CFF-9AD0AA7FBB7B}"/>
              </a:ext>
            </a:extLst>
          </p:cNvPr>
          <p:cNvSpPr/>
          <p:nvPr/>
        </p:nvSpPr>
        <p:spPr>
          <a:xfrm>
            <a:off x="4296991" y="5758968"/>
            <a:ext cx="365281" cy="349706"/>
          </a:xfrm>
          <a:prstGeom prst="pie">
            <a:avLst>
              <a:gd name="adj1" fmla="val 5302969"/>
              <a:gd name="adj2" fmla="val 16200000"/>
            </a:avLst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3" name="Partial Circle 153">
            <a:extLst>
              <a:ext uri="{FF2B5EF4-FFF2-40B4-BE49-F238E27FC236}">
                <a16:creationId xmlns:a16="http://schemas.microsoft.com/office/drawing/2014/main" id="{82643D74-A139-E843-B87B-4AB7F82F9FD4}"/>
              </a:ext>
            </a:extLst>
          </p:cNvPr>
          <p:cNvSpPr/>
          <p:nvPr/>
        </p:nvSpPr>
        <p:spPr>
          <a:xfrm>
            <a:off x="4297744" y="5304716"/>
            <a:ext cx="365281" cy="349706"/>
          </a:xfrm>
          <a:prstGeom prst="pie">
            <a:avLst>
              <a:gd name="adj1" fmla="val 10695076"/>
              <a:gd name="adj2" fmla="val 16200000"/>
            </a:avLst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4" name="Partial Circle 164">
            <a:extLst>
              <a:ext uri="{FF2B5EF4-FFF2-40B4-BE49-F238E27FC236}">
                <a16:creationId xmlns:a16="http://schemas.microsoft.com/office/drawing/2014/main" id="{EB47439D-4831-0841-ABB2-D218BEEE690E}"/>
              </a:ext>
            </a:extLst>
          </p:cNvPr>
          <p:cNvSpPr/>
          <p:nvPr/>
        </p:nvSpPr>
        <p:spPr>
          <a:xfrm>
            <a:off x="3486071" y="5302557"/>
            <a:ext cx="365281" cy="349706"/>
          </a:xfrm>
          <a:prstGeom prst="pie">
            <a:avLst/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5" name="Partial Circle 177">
            <a:extLst>
              <a:ext uri="{FF2B5EF4-FFF2-40B4-BE49-F238E27FC236}">
                <a16:creationId xmlns:a16="http://schemas.microsoft.com/office/drawing/2014/main" id="{CD31FB01-88D0-414E-86A7-B0C9BC55D645}"/>
              </a:ext>
            </a:extLst>
          </p:cNvPr>
          <p:cNvSpPr/>
          <p:nvPr/>
        </p:nvSpPr>
        <p:spPr>
          <a:xfrm>
            <a:off x="5906314" y="4841493"/>
            <a:ext cx="365281" cy="349706"/>
          </a:xfrm>
          <a:prstGeom prst="pie">
            <a:avLst>
              <a:gd name="adj1" fmla="val 10695076"/>
              <a:gd name="adj2" fmla="val 16200000"/>
            </a:avLst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39291063-EE03-904F-AB95-0F6B09AF6375}"/>
              </a:ext>
            </a:extLst>
          </p:cNvPr>
          <p:cNvSpPr/>
          <p:nvPr/>
        </p:nvSpPr>
        <p:spPr>
          <a:xfrm>
            <a:off x="5906313" y="5304434"/>
            <a:ext cx="365281" cy="349725"/>
          </a:xfrm>
          <a:prstGeom prst="ellipse">
            <a:avLst/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Partial Circle 174">
            <a:extLst>
              <a:ext uri="{FF2B5EF4-FFF2-40B4-BE49-F238E27FC236}">
                <a16:creationId xmlns:a16="http://schemas.microsoft.com/office/drawing/2014/main" id="{30F56AD6-A20B-0147-A213-4AC3BBBB7011}"/>
              </a:ext>
            </a:extLst>
          </p:cNvPr>
          <p:cNvSpPr/>
          <p:nvPr/>
        </p:nvSpPr>
        <p:spPr>
          <a:xfrm>
            <a:off x="3482759" y="4386796"/>
            <a:ext cx="365281" cy="349706"/>
          </a:xfrm>
          <a:prstGeom prst="pie">
            <a:avLst>
              <a:gd name="adj1" fmla="val 5302969"/>
              <a:gd name="adj2" fmla="val 16200000"/>
            </a:avLst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9" name="Partial Circle 152">
            <a:extLst>
              <a:ext uri="{FF2B5EF4-FFF2-40B4-BE49-F238E27FC236}">
                <a16:creationId xmlns:a16="http://schemas.microsoft.com/office/drawing/2014/main" id="{30DA3DDA-0E3D-EF4F-B475-7881DEDA7225}"/>
              </a:ext>
            </a:extLst>
          </p:cNvPr>
          <p:cNvSpPr/>
          <p:nvPr/>
        </p:nvSpPr>
        <p:spPr>
          <a:xfrm>
            <a:off x="4298236" y="4390901"/>
            <a:ext cx="365281" cy="349706"/>
          </a:xfrm>
          <a:prstGeom prst="pie">
            <a:avLst/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1" name="Partial Circle 175">
            <a:extLst>
              <a:ext uri="{FF2B5EF4-FFF2-40B4-BE49-F238E27FC236}">
                <a16:creationId xmlns:a16="http://schemas.microsoft.com/office/drawing/2014/main" id="{AA876D47-C092-594C-86D6-8225DE0B73F0}"/>
              </a:ext>
            </a:extLst>
          </p:cNvPr>
          <p:cNvSpPr/>
          <p:nvPr/>
        </p:nvSpPr>
        <p:spPr>
          <a:xfrm>
            <a:off x="6720138" y="4384545"/>
            <a:ext cx="365281" cy="349706"/>
          </a:xfrm>
          <a:prstGeom prst="pie">
            <a:avLst>
              <a:gd name="adj1" fmla="val 5302969"/>
              <a:gd name="adj2" fmla="val 16200000"/>
            </a:avLst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2" name="Partial Circle 175">
            <a:extLst>
              <a:ext uri="{FF2B5EF4-FFF2-40B4-BE49-F238E27FC236}">
                <a16:creationId xmlns:a16="http://schemas.microsoft.com/office/drawing/2014/main" id="{C33BDE56-D8D5-9247-963B-7B3E13FA615C}"/>
              </a:ext>
            </a:extLst>
          </p:cNvPr>
          <p:cNvSpPr/>
          <p:nvPr/>
        </p:nvSpPr>
        <p:spPr>
          <a:xfrm>
            <a:off x="5109732" y="4386806"/>
            <a:ext cx="365281" cy="349706"/>
          </a:xfrm>
          <a:prstGeom prst="pie">
            <a:avLst>
              <a:gd name="adj1" fmla="val 5302969"/>
              <a:gd name="adj2" fmla="val 16200000"/>
            </a:avLst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3" name="Partial Circle 175">
            <a:extLst>
              <a:ext uri="{FF2B5EF4-FFF2-40B4-BE49-F238E27FC236}">
                <a16:creationId xmlns:a16="http://schemas.microsoft.com/office/drawing/2014/main" id="{12C1A431-7C85-F744-8336-A93E8A9D82AD}"/>
              </a:ext>
            </a:extLst>
          </p:cNvPr>
          <p:cNvSpPr/>
          <p:nvPr/>
        </p:nvSpPr>
        <p:spPr>
          <a:xfrm>
            <a:off x="5901679" y="3027489"/>
            <a:ext cx="365281" cy="349706"/>
          </a:xfrm>
          <a:prstGeom prst="pie">
            <a:avLst>
              <a:gd name="adj1" fmla="val 5302969"/>
              <a:gd name="adj2" fmla="val 16200000"/>
            </a:avLst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4" name="Partial Circle 177">
            <a:extLst>
              <a:ext uri="{FF2B5EF4-FFF2-40B4-BE49-F238E27FC236}">
                <a16:creationId xmlns:a16="http://schemas.microsoft.com/office/drawing/2014/main" id="{AD648FD9-7FDA-B644-BE04-0B1BA69A6ACE}"/>
              </a:ext>
            </a:extLst>
          </p:cNvPr>
          <p:cNvSpPr/>
          <p:nvPr/>
        </p:nvSpPr>
        <p:spPr>
          <a:xfrm>
            <a:off x="6710298" y="3018021"/>
            <a:ext cx="365281" cy="349706"/>
          </a:xfrm>
          <a:prstGeom prst="pie">
            <a:avLst>
              <a:gd name="adj1" fmla="val 10695076"/>
              <a:gd name="adj2" fmla="val 16200000"/>
            </a:avLst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6" name="Partial Circle 158">
            <a:extLst>
              <a:ext uri="{FF2B5EF4-FFF2-40B4-BE49-F238E27FC236}">
                <a16:creationId xmlns:a16="http://schemas.microsoft.com/office/drawing/2014/main" id="{D3FDFEC3-587B-2F4D-BED6-E5E982BB8CEC}"/>
              </a:ext>
            </a:extLst>
          </p:cNvPr>
          <p:cNvSpPr/>
          <p:nvPr/>
        </p:nvSpPr>
        <p:spPr>
          <a:xfrm>
            <a:off x="2699795" y="3920457"/>
            <a:ext cx="365281" cy="349706"/>
          </a:xfrm>
          <a:prstGeom prst="pie">
            <a:avLst>
              <a:gd name="adj1" fmla="val 10695081"/>
              <a:gd name="adj2" fmla="val 16200000"/>
            </a:avLst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7" name="Partial Circle 162">
            <a:extLst>
              <a:ext uri="{FF2B5EF4-FFF2-40B4-BE49-F238E27FC236}">
                <a16:creationId xmlns:a16="http://schemas.microsoft.com/office/drawing/2014/main" id="{46013F2F-B1F5-7D4F-8C9D-79B526FB9E9D}"/>
              </a:ext>
            </a:extLst>
          </p:cNvPr>
          <p:cNvSpPr/>
          <p:nvPr/>
        </p:nvSpPr>
        <p:spPr>
          <a:xfrm>
            <a:off x="3488729" y="3929484"/>
            <a:ext cx="365281" cy="349706"/>
          </a:xfrm>
          <a:prstGeom prst="pie">
            <a:avLst>
              <a:gd name="adj1" fmla="val 5302969"/>
              <a:gd name="adj2" fmla="val 16200000"/>
            </a:avLst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8" name="Partial Circle 163">
            <a:extLst>
              <a:ext uri="{FF2B5EF4-FFF2-40B4-BE49-F238E27FC236}">
                <a16:creationId xmlns:a16="http://schemas.microsoft.com/office/drawing/2014/main" id="{5835ECEA-EF56-3A4A-B994-911CC23038CF}"/>
              </a:ext>
            </a:extLst>
          </p:cNvPr>
          <p:cNvSpPr/>
          <p:nvPr/>
        </p:nvSpPr>
        <p:spPr>
          <a:xfrm>
            <a:off x="4302380" y="3922464"/>
            <a:ext cx="365281" cy="349706"/>
          </a:xfrm>
          <a:prstGeom prst="pie">
            <a:avLst>
              <a:gd name="adj1" fmla="val 5302969"/>
              <a:gd name="adj2" fmla="val 16200000"/>
            </a:avLst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9" name="Partial Circle 175">
            <a:extLst>
              <a:ext uri="{FF2B5EF4-FFF2-40B4-BE49-F238E27FC236}">
                <a16:creationId xmlns:a16="http://schemas.microsoft.com/office/drawing/2014/main" id="{FD6A42D9-5586-6B4F-9B07-7E5D22F34422}"/>
              </a:ext>
            </a:extLst>
          </p:cNvPr>
          <p:cNvSpPr/>
          <p:nvPr/>
        </p:nvSpPr>
        <p:spPr>
          <a:xfrm>
            <a:off x="5905346" y="3932397"/>
            <a:ext cx="365281" cy="349706"/>
          </a:xfrm>
          <a:prstGeom prst="pie">
            <a:avLst>
              <a:gd name="adj1" fmla="val 5302969"/>
              <a:gd name="adj2" fmla="val 16200000"/>
            </a:avLst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0" name="Partial Circle 175">
            <a:extLst>
              <a:ext uri="{FF2B5EF4-FFF2-40B4-BE49-F238E27FC236}">
                <a16:creationId xmlns:a16="http://schemas.microsoft.com/office/drawing/2014/main" id="{49B34260-E7ED-4A48-995E-66225BBFAF52}"/>
              </a:ext>
            </a:extLst>
          </p:cNvPr>
          <p:cNvSpPr/>
          <p:nvPr/>
        </p:nvSpPr>
        <p:spPr>
          <a:xfrm>
            <a:off x="5102194" y="3932879"/>
            <a:ext cx="365281" cy="349706"/>
          </a:xfrm>
          <a:prstGeom prst="pie">
            <a:avLst>
              <a:gd name="adj1" fmla="val 5302969"/>
              <a:gd name="adj2" fmla="val 16200000"/>
            </a:avLst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1" name="Partial Circle 175">
            <a:extLst>
              <a:ext uri="{FF2B5EF4-FFF2-40B4-BE49-F238E27FC236}">
                <a16:creationId xmlns:a16="http://schemas.microsoft.com/office/drawing/2014/main" id="{22005AB7-205D-3C47-A722-02592F251D38}"/>
              </a:ext>
            </a:extLst>
          </p:cNvPr>
          <p:cNvSpPr/>
          <p:nvPr/>
        </p:nvSpPr>
        <p:spPr>
          <a:xfrm>
            <a:off x="6715459" y="3930507"/>
            <a:ext cx="365281" cy="349706"/>
          </a:xfrm>
          <a:prstGeom prst="pie">
            <a:avLst>
              <a:gd name="adj1" fmla="val 5302969"/>
              <a:gd name="adj2" fmla="val 16200000"/>
            </a:avLst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2" name="Partial Circle 163">
            <a:extLst>
              <a:ext uri="{FF2B5EF4-FFF2-40B4-BE49-F238E27FC236}">
                <a16:creationId xmlns:a16="http://schemas.microsoft.com/office/drawing/2014/main" id="{9869B93B-3D0F-624A-A409-DE0D0D8F7F04}"/>
              </a:ext>
            </a:extLst>
          </p:cNvPr>
          <p:cNvSpPr/>
          <p:nvPr/>
        </p:nvSpPr>
        <p:spPr>
          <a:xfrm>
            <a:off x="4298247" y="3469824"/>
            <a:ext cx="365281" cy="349706"/>
          </a:xfrm>
          <a:prstGeom prst="pie">
            <a:avLst>
              <a:gd name="adj1" fmla="val 5302969"/>
              <a:gd name="adj2" fmla="val 16200000"/>
            </a:avLst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3" name="Partial Circle 175">
            <a:extLst>
              <a:ext uri="{FF2B5EF4-FFF2-40B4-BE49-F238E27FC236}">
                <a16:creationId xmlns:a16="http://schemas.microsoft.com/office/drawing/2014/main" id="{A1705A4A-F4F3-E745-87B3-CB79E93C3B34}"/>
              </a:ext>
            </a:extLst>
          </p:cNvPr>
          <p:cNvSpPr/>
          <p:nvPr/>
        </p:nvSpPr>
        <p:spPr>
          <a:xfrm>
            <a:off x="5919243" y="3469654"/>
            <a:ext cx="365281" cy="349706"/>
          </a:xfrm>
          <a:prstGeom prst="pie">
            <a:avLst>
              <a:gd name="adj1" fmla="val 5302969"/>
              <a:gd name="adj2" fmla="val 16200000"/>
            </a:avLst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4" name="Partial Circle 177">
            <a:extLst>
              <a:ext uri="{FF2B5EF4-FFF2-40B4-BE49-F238E27FC236}">
                <a16:creationId xmlns:a16="http://schemas.microsoft.com/office/drawing/2014/main" id="{74F90B74-956B-A342-9E70-9067438D5972}"/>
              </a:ext>
            </a:extLst>
          </p:cNvPr>
          <p:cNvSpPr/>
          <p:nvPr/>
        </p:nvSpPr>
        <p:spPr>
          <a:xfrm>
            <a:off x="6716997" y="3477813"/>
            <a:ext cx="365281" cy="349706"/>
          </a:xfrm>
          <a:prstGeom prst="pie">
            <a:avLst>
              <a:gd name="adj1" fmla="val 10695076"/>
              <a:gd name="adj2" fmla="val 16200000"/>
            </a:avLst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1928F8F9-97F4-2548-A79C-F9CA0B3DDACC}"/>
              </a:ext>
            </a:extLst>
          </p:cNvPr>
          <p:cNvSpPr/>
          <p:nvPr/>
        </p:nvSpPr>
        <p:spPr>
          <a:xfrm>
            <a:off x="5068345" y="-556"/>
            <a:ext cx="1472757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Go To Market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765B3F22-2152-7048-B65F-ED413C5CF056}"/>
              </a:ext>
            </a:extLst>
          </p:cNvPr>
          <p:cNvSpPr/>
          <p:nvPr/>
        </p:nvSpPr>
        <p:spPr>
          <a:xfrm>
            <a:off x="6541102" y="-596"/>
            <a:ext cx="1472756" cy="499589"/>
          </a:xfrm>
          <a:prstGeom prst="rect">
            <a:avLst/>
          </a:prstGeom>
          <a:solidFill>
            <a:srgbClr val="0808C2"/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Competition</a:t>
            </a:r>
          </a:p>
        </p:txBody>
      </p:sp>
      <p:sp>
        <p:nvSpPr>
          <p:cNvPr id="210" name="Partial Circle 175">
            <a:extLst>
              <a:ext uri="{FF2B5EF4-FFF2-40B4-BE49-F238E27FC236}">
                <a16:creationId xmlns:a16="http://schemas.microsoft.com/office/drawing/2014/main" id="{84A14803-C92C-4087-BE47-4C3EEF354EF9}"/>
              </a:ext>
            </a:extLst>
          </p:cNvPr>
          <p:cNvSpPr/>
          <p:nvPr/>
        </p:nvSpPr>
        <p:spPr>
          <a:xfrm>
            <a:off x="6703910" y="2555546"/>
            <a:ext cx="365281" cy="349706"/>
          </a:xfrm>
          <a:prstGeom prst="pie">
            <a:avLst>
              <a:gd name="adj1" fmla="val 5302969"/>
              <a:gd name="adj2" fmla="val 16200000"/>
            </a:avLst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5DBC611C-B356-3C48-9790-F12AE905F8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AEE417-E275-F042-BEB6-B71E482A0FA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389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CEAC0F6-D30C-49AD-902A-092F434B62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8410"/>
            <a:ext cx="1432953" cy="49958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D789CC-6260-458B-B871-B1362C02B915}"/>
              </a:ext>
            </a:extLst>
          </p:cNvPr>
          <p:cNvCxnSpPr/>
          <p:nvPr/>
        </p:nvCxnSpPr>
        <p:spPr>
          <a:xfrm>
            <a:off x="0" y="6322074"/>
            <a:ext cx="12192000" cy="0"/>
          </a:xfrm>
          <a:prstGeom prst="line">
            <a:avLst/>
          </a:prstGeom>
          <a:ln w="19050">
            <a:solidFill>
              <a:srgbClr val="0808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88CB447A-496D-47CD-982E-D3E4BDBC90A5}"/>
              </a:ext>
            </a:extLst>
          </p:cNvPr>
          <p:cNvSpPr txBox="1">
            <a:spLocks/>
          </p:cNvSpPr>
          <p:nvPr/>
        </p:nvSpPr>
        <p:spPr>
          <a:xfrm>
            <a:off x="192371" y="644377"/>
            <a:ext cx="11255165" cy="57678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-113">
                <a:solidFill>
                  <a:schemeClr val="tx1">
                    <a:lumMod val="75000"/>
                    <a:lumOff val="2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j-cs"/>
              </a:defRPr>
            </a:lvl1pPr>
          </a:lstStyle>
          <a:p>
            <a:r>
              <a:rPr lang="en-US" sz="2000" err="1">
                <a:solidFill>
                  <a:schemeClr val="accent1"/>
                </a:solidFill>
              </a:rPr>
              <a:t>Approvi’s</a:t>
            </a:r>
            <a:r>
              <a:rPr lang="en-US" sz="2000">
                <a:solidFill>
                  <a:schemeClr val="accent1"/>
                </a:solidFill>
              </a:rPr>
              <a:t> key value propositions of speed of transaction processing and transparency are far beyond the competition</a:t>
            </a:r>
            <a:endParaRPr lang="en-HK" sz="2000">
              <a:solidFill>
                <a:schemeClr val="accent1"/>
              </a:solidFill>
            </a:endParaRPr>
          </a:p>
        </p:txBody>
      </p:sp>
      <p:pic>
        <p:nvPicPr>
          <p:cNvPr id="18" name="Picture 6" descr="Image result for xero">
            <a:extLst>
              <a:ext uri="{FF2B5EF4-FFF2-40B4-BE49-F238E27FC236}">
                <a16:creationId xmlns:a16="http://schemas.microsoft.com/office/drawing/2014/main" id="{D7DC492F-FC5E-4407-B861-EDAE7B461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54857" y="3595829"/>
            <a:ext cx="1681541" cy="88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Image result for concur">
            <a:extLst>
              <a:ext uri="{FF2B5EF4-FFF2-40B4-BE49-F238E27FC236}">
                <a16:creationId xmlns:a16="http://schemas.microsoft.com/office/drawing/2014/main" id="{A314E1B4-1DA2-4D31-8799-A4B597687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45904" y="4876853"/>
            <a:ext cx="1581307" cy="38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Image result for expensify">
            <a:extLst>
              <a:ext uri="{FF2B5EF4-FFF2-40B4-BE49-F238E27FC236}">
                <a16:creationId xmlns:a16="http://schemas.microsoft.com/office/drawing/2014/main" id="{ED1AEB0C-0E00-4695-AB9E-924E50F7E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2703" y="2841801"/>
            <a:ext cx="1608035" cy="90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6" descr="Image result for tripactions">
            <a:extLst>
              <a:ext uri="{FF2B5EF4-FFF2-40B4-BE49-F238E27FC236}">
                <a16:creationId xmlns:a16="http://schemas.microsoft.com/office/drawing/2014/main" id="{10E4446D-4FBB-41D8-A946-A53DF4DDF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19946" y="2279920"/>
            <a:ext cx="1603232" cy="43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07184B4-8F92-45B1-82E2-4068DFCE2746}"/>
              </a:ext>
            </a:extLst>
          </p:cNvPr>
          <p:cNvSpPr/>
          <p:nvPr/>
        </p:nvSpPr>
        <p:spPr>
          <a:xfrm>
            <a:off x="2111970" y="-476"/>
            <a:ext cx="148723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Problem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F51C9-083D-451D-A3F4-697571801F5D}"/>
              </a:ext>
            </a:extLst>
          </p:cNvPr>
          <p:cNvSpPr/>
          <p:nvPr/>
        </p:nvSpPr>
        <p:spPr>
          <a:xfrm>
            <a:off x="3599203" y="-516"/>
            <a:ext cx="1472757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Solution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D82483-563E-4723-BD41-8F8738096331}"/>
              </a:ext>
            </a:extLst>
          </p:cNvPr>
          <p:cNvSpPr/>
          <p:nvPr/>
        </p:nvSpPr>
        <p:spPr>
          <a:xfrm>
            <a:off x="10953137" y="-6"/>
            <a:ext cx="1238861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Appendix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B6095FF-ED15-430C-A3CE-4855D189C192}"/>
              </a:ext>
            </a:extLst>
          </p:cNvPr>
          <p:cNvSpPr/>
          <p:nvPr/>
        </p:nvSpPr>
        <p:spPr>
          <a:xfrm>
            <a:off x="8013858" y="-832"/>
            <a:ext cx="147637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Financials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876C915-D5F5-4D0C-BDE5-4CE3F8B80DC0}"/>
              </a:ext>
            </a:extLst>
          </p:cNvPr>
          <p:cNvSpPr/>
          <p:nvPr/>
        </p:nvSpPr>
        <p:spPr>
          <a:xfrm>
            <a:off x="9476764" y="-597"/>
            <a:ext cx="147899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The Team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5C1E603-E500-4FEF-8CDA-40AE2C01B0F9}"/>
              </a:ext>
            </a:extLst>
          </p:cNvPr>
          <p:cNvSpPr/>
          <p:nvPr/>
        </p:nvSpPr>
        <p:spPr>
          <a:xfrm>
            <a:off x="2" y="-39"/>
            <a:ext cx="2111968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Summary</a:t>
            </a:r>
          </a:p>
        </p:txBody>
      </p:sp>
      <p:pic>
        <p:nvPicPr>
          <p:cNvPr id="1026" name="Picture 2" descr="Image result for american express">
            <a:extLst>
              <a:ext uri="{FF2B5EF4-FFF2-40B4-BE49-F238E27FC236}">
                <a16:creationId xmlns:a16="http://schemas.microsoft.com/office/drawing/2014/main" id="{F192D857-11D2-483B-BBE9-A427CD813A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662" t="28139" r="8651" b="27738"/>
          <a:stretch/>
        </p:blipFill>
        <p:spPr bwMode="auto">
          <a:xfrm>
            <a:off x="3946698" y="1574616"/>
            <a:ext cx="1790607" cy="65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brex">
            <a:extLst>
              <a:ext uri="{FF2B5EF4-FFF2-40B4-BE49-F238E27FC236}">
                <a16:creationId xmlns:a16="http://schemas.microsoft.com/office/drawing/2014/main" id="{3F6AECAE-4EF0-4A52-8CC4-910644999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93180" y="2742052"/>
            <a:ext cx="1448190" cy="51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xpire">
            <a:extLst>
              <a:ext uri="{FF2B5EF4-FFF2-40B4-BE49-F238E27FC236}">
                <a16:creationId xmlns:a16="http://schemas.microsoft.com/office/drawing/2014/main" id="{53689396-271F-4972-AF23-0DC13C219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07782" y="3253581"/>
            <a:ext cx="870477" cy="87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puma pay">
            <a:extLst>
              <a:ext uri="{FF2B5EF4-FFF2-40B4-BE49-F238E27FC236}">
                <a16:creationId xmlns:a16="http://schemas.microsoft.com/office/drawing/2014/main" id="{3D27FF53-D42C-41EF-99AC-D99C53F0A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5958" y="4488978"/>
            <a:ext cx="1970159" cy="38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lated image">
            <a:extLst>
              <a:ext uri="{FF2B5EF4-FFF2-40B4-BE49-F238E27FC236}">
                <a16:creationId xmlns:a16="http://schemas.microsoft.com/office/drawing/2014/main" id="{D611860F-7CFE-41D6-9202-FE479A369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47683" y="1764941"/>
            <a:ext cx="826977" cy="82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ED5DFE5C-FCB6-48EF-8D51-CC6493EFD77D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96506" y="1778958"/>
            <a:ext cx="2006086" cy="69940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36024E-8AA3-48C9-B164-8D21B962063F}"/>
              </a:ext>
            </a:extLst>
          </p:cNvPr>
          <p:cNvCxnSpPr/>
          <p:nvPr/>
        </p:nvCxnSpPr>
        <p:spPr>
          <a:xfrm>
            <a:off x="6094730" y="1122366"/>
            <a:ext cx="0" cy="466376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6B55F2D6-A7D3-4E6B-8435-E3666C249E4C}"/>
              </a:ext>
            </a:extLst>
          </p:cNvPr>
          <p:cNvCxnSpPr>
            <a:cxnSpLocks/>
          </p:cNvCxnSpPr>
          <p:nvPr/>
        </p:nvCxnSpPr>
        <p:spPr>
          <a:xfrm flipH="1">
            <a:off x="1353166" y="3468261"/>
            <a:ext cx="982345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tangle 169">
            <a:extLst>
              <a:ext uri="{FF2B5EF4-FFF2-40B4-BE49-F238E27FC236}">
                <a16:creationId xmlns:a16="http://schemas.microsoft.com/office/drawing/2014/main" id="{2FDB2A13-E8C3-4EE2-A607-8A2C051CBB00}"/>
              </a:ext>
            </a:extLst>
          </p:cNvPr>
          <p:cNvSpPr/>
          <p:nvPr/>
        </p:nvSpPr>
        <p:spPr>
          <a:xfrm>
            <a:off x="6094610" y="947555"/>
            <a:ext cx="4383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>
                <a:solidFill>
                  <a:schemeClr val="tx2">
                    <a:lumMod val="75000"/>
                  </a:schemeClr>
                </a:solidFill>
              </a:rPr>
              <a:t>Fast</a:t>
            </a:r>
            <a:endParaRPr lang="en-US" sz="1100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382D1C64-8950-481C-A7D6-DEE18182EED8}"/>
              </a:ext>
            </a:extLst>
          </p:cNvPr>
          <p:cNvSpPr/>
          <p:nvPr/>
        </p:nvSpPr>
        <p:spPr>
          <a:xfrm>
            <a:off x="6101903" y="5663947"/>
            <a:ext cx="4937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>
                <a:solidFill>
                  <a:schemeClr val="tx2">
                    <a:lumMod val="75000"/>
                  </a:schemeClr>
                </a:solidFill>
              </a:rPr>
              <a:t>Slow</a:t>
            </a:r>
            <a:endParaRPr lang="en-US" sz="1100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600A8D72-177A-440A-B9A5-5C139AFFCB97}"/>
              </a:ext>
            </a:extLst>
          </p:cNvPr>
          <p:cNvSpPr/>
          <p:nvPr/>
        </p:nvSpPr>
        <p:spPr>
          <a:xfrm>
            <a:off x="10839003" y="3468261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>
                <a:solidFill>
                  <a:schemeClr val="tx2">
                    <a:lumMod val="75000"/>
                  </a:schemeClr>
                </a:solidFill>
              </a:rPr>
              <a:t>Transparent</a:t>
            </a:r>
            <a:endParaRPr lang="en-US" sz="1100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BBA77EC0-3043-4BF6-9F19-F1302BEF5F99}"/>
              </a:ext>
            </a:extLst>
          </p:cNvPr>
          <p:cNvSpPr/>
          <p:nvPr/>
        </p:nvSpPr>
        <p:spPr>
          <a:xfrm>
            <a:off x="1310137" y="3440342"/>
            <a:ext cx="6912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>
                <a:solidFill>
                  <a:schemeClr val="tx2">
                    <a:lumMod val="75000"/>
                  </a:schemeClr>
                </a:solidFill>
              </a:rPr>
              <a:t>Opaque</a:t>
            </a:r>
            <a:endParaRPr lang="en-US" sz="1100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2707A2E6-F598-424A-BB54-2EB1171EB88C}"/>
              </a:ext>
            </a:extLst>
          </p:cNvPr>
          <p:cNvSpPr/>
          <p:nvPr/>
        </p:nvSpPr>
        <p:spPr>
          <a:xfrm>
            <a:off x="5068345" y="-556"/>
            <a:ext cx="1472757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Go To Market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779F6927-E161-1B4E-83AE-966F5A0AB4B1}"/>
              </a:ext>
            </a:extLst>
          </p:cNvPr>
          <p:cNvSpPr/>
          <p:nvPr/>
        </p:nvSpPr>
        <p:spPr>
          <a:xfrm>
            <a:off x="6541102" y="-596"/>
            <a:ext cx="1472756" cy="499589"/>
          </a:xfrm>
          <a:prstGeom prst="rect">
            <a:avLst/>
          </a:prstGeom>
          <a:solidFill>
            <a:srgbClr val="0808C2"/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Competition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60D5E1-458D-0843-86F0-F42D2EAA92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AEE417-E275-F042-BEB6-B71E482A0FA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431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CEAC0F6-D30C-49AD-902A-092F434B62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8410"/>
            <a:ext cx="1432953" cy="4995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B80D910-0A8F-4494-88E7-7FAD801C1A80}"/>
              </a:ext>
            </a:extLst>
          </p:cNvPr>
          <p:cNvSpPr/>
          <p:nvPr/>
        </p:nvSpPr>
        <p:spPr>
          <a:xfrm>
            <a:off x="2111970" y="-476"/>
            <a:ext cx="148723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Problem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82D998-3D44-45FF-AFFF-597922ED858A}"/>
              </a:ext>
            </a:extLst>
          </p:cNvPr>
          <p:cNvSpPr/>
          <p:nvPr/>
        </p:nvSpPr>
        <p:spPr>
          <a:xfrm>
            <a:off x="3599203" y="-516"/>
            <a:ext cx="1472757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9D62B3-E051-4C31-9FF5-52A9E524AE6F}"/>
              </a:ext>
            </a:extLst>
          </p:cNvPr>
          <p:cNvSpPr/>
          <p:nvPr/>
        </p:nvSpPr>
        <p:spPr>
          <a:xfrm>
            <a:off x="5068345" y="-556"/>
            <a:ext cx="1472757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Go To Market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BA3F7F-ED55-48FB-98C6-F7B1448FCC49}"/>
              </a:ext>
            </a:extLst>
          </p:cNvPr>
          <p:cNvSpPr/>
          <p:nvPr/>
        </p:nvSpPr>
        <p:spPr>
          <a:xfrm>
            <a:off x="6541102" y="-596"/>
            <a:ext cx="1472756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Competition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675536-91C4-4BE9-A7D0-0373F6AA305A}"/>
              </a:ext>
            </a:extLst>
          </p:cNvPr>
          <p:cNvSpPr/>
          <p:nvPr/>
        </p:nvSpPr>
        <p:spPr>
          <a:xfrm>
            <a:off x="10953137" y="-6"/>
            <a:ext cx="1238861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Appendix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3B7208-A2AB-4540-9AEA-E70FEF53D731}"/>
              </a:ext>
            </a:extLst>
          </p:cNvPr>
          <p:cNvSpPr/>
          <p:nvPr/>
        </p:nvSpPr>
        <p:spPr>
          <a:xfrm>
            <a:off x="8013858" y="-832"/>
            <a:ext cx="147637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Financials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A0B8B9-4864-4C0E-A44B-6672EF4820B1}"/>
              </a:ext>
            </a:extLst>
          </p:cNvPr>
          <p:cNvSpPr/>
          <p:nvPr/>
        </p:nvSpPr>
        <p:spPr>
          <a:xfrm>
            <a:off x="9476764" y="-597"/>
            <a:ext cx="147899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The Team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D789CC-6260-458B-B871-B1362C02B915}"/>
              </a:ext>
            </a:extLst>
          </p:cNvPr>
          <p:cNvCxnSpPr/>
          <p:nvPr/>
        </p:nvCxnSpPr>
        <p:spPr>
          <a:xfrm>
            <a:off x="0" y="6322074"/>
            <a:ext cx="12192000" cy="0"/>
          </a:xfrm>
          <a:prstGeom prst="line">
            <a:avLst/>
          </a:prstGeom>
          <a:ln w="19050">
            <a:solidFill>
              <a:srgbClr val="0808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E2CA071-1298-4F92-A352-21E1ED8D2EC4}"/>
              </a:ext>
            </a:extLst>
          </p:cNvPr>
          <p:cNvSpPr/>
          <p:nvPr/>
        </p:nvSpPr>
        <p:spPr>
          <a:xfrm>
            <a:off x="2" y="-39"/>
            <a:ext cx="2111968" cy="499589"/>
          </a:xfrm>
          <a:prstGeom prst="rect">
            <a:avLst/>
          </a:prstGeom>
          <a:solidFill>
            <a:srgbClr val="0808C2"/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Summary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8189DD-AEAE-422F-8604-E2D20FEB7709}"/>
              </a:ext>
            </a:extLst>
          </p:cNvPr>
          <p:cNvGrpSpPr/>
          <p:nvPr/>
        </p:nvGrpSpPr>
        <p:grpSpPr>
          <a:xfrm>
            <a:off x="10733212" y="2694053"/>
            <a:ext cx="833618" cy="825910"/>
            <a:chOff x="163374" y="902601"/>
            <a:chExt cx="833618" cy="82591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6114221-857C-4616-BA96-C66DA116D05C}"/>
                </a:ext>
              </a:extLst>
            </p:cNvPr>
            <p:cNvSpPr/>
            <p:nvPr/>
          </p:nvSpPr>
          <p:spPr>
            <a:xfrm>
              <a:off x="163374" y="902601"/>
              <a:ext cx="833618" cy="825910"/>
            </a:xfrm>
            <a:prstGeom prst="ellipse">
              <a:avLst/>
            </a:prstGeom>
            <a:solidFill>
              <a:srgbClr val="0808C2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Graphic 20" descr="Checkmark">
              <a:extLst>
                <a:ext uri="{FF2B5EF4-FFF2-40B4-BE49-F238E27FC236}">
                  <a16:creationId xmlns:a16="http://schemas.microsoft.com/office/drawing/2014/main" id="{F67F1B56-1D1D-413B-912D-3A149799A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2265" y="1017639"/>
              <a:ext cx="595835" cy="595835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635111D-556A-42EA-8300-48E14DE07273}"/>
              </a:ext>
            </a:extLst>
          </p:cNvPr>
          <p:cNvGrpSpPr/>
          <p:nvPr/>
        </p:nvGrpSpPr>
        <p:grpSpPr>
          <a:xfrm>
            <a:off x="10733956" y="3893629"/>
            <a:ext cx="833618" cy="825910"/>
            <a:chOff x="163374" y="902601"/>
            <a:chExt cx="833618" cy="82591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991C172-E995-4284-9B4F-2A5A8B99FEB9}"/>
                </a:ext>
              </a:extLst>
            </p:cNvPr>
            <p:cNvSpPr/>
            <p:nvPr/>
          </p:nvSpPr>
          <p:spPr>
            <a:xfrm>
              <a:off x="163374" y="902601"/>
              <a:ext cx="833618" cy="825910"/>
            </a:xfrm>
            <a:prstGeom prst="ellipse">
              <a:avLst/>
            </a:prstGeom>
            <a:solidFill>
              <a:srgbClr val="0808C2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Graphic 23" descr="Checkmark">
              <a:extLst>
                <a:ext uri="{FF2B5EF4-FFF2-40B4-BE49-F238E27FC236}">
                  <a16:creationId xmlns:a16="http://schemas.microsoft.com/office/drawing/2014/main" id="{2FBAB0FA-AC67-43F7-BF23-DF3FF817A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2265" y="1017639"/>
              <a:ext cx="595835" cy="595835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4882A3D-E1F5-4305-A7DB-1235D305B421}"/>
              </a:ext>
            </a:extLst>
          </p:cNvPr>
          <p:cNvGrpSpPr/>
          <p:nvPr/>
        </p:nvGrpSpPr>
        <p:grpSpPr>
          <a:xfrm>
            <a:off x="10733212" y="5095450"/>
            <a:ext cx="833618" cy="825910"/>
            <a:chOff x="163374" y="902601"/>
            <a:chExt cx="833618" cy="82591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51E5062-E53D-4599-84CF-482FA7CF8A4A}"/>
                </a:ext>
              </a:extLst>
            </p:cNvPr>
            <p:cNvSpPr/>
            <p:nvPr/>
          </p:nvSpPr>
          <p:spPr>
            <a:xfrm>
              <a:off x="163374" y="902601"/>
              <a:ext cx="833618" cy="825910"/>
            </a:xfrm>
            <a:prstGeom prst="ellipse">
              <a:avLst/>
            </a:prstGeom>
            <a:solidFill>
              <a:srgbClr val="0808C2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Graphic 26" descr="Checkmark">
              <a:extLst>
                <a:ext uri="{FF2B5EF4-FFF2-40B4-BE49-F238E27FC236}">
                  <a16:creationId xmlns:a16="http://schemas.microsoft.com/office/drawing/2014/main" id="{7C2F2D29-D18A-4C0D-85EE-4597B1AE6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2265" y="1017639"/>
              <a:ext cx="595835" cy="595835"/>
            </a:xfrm>
            <a:prstGeom prst="rect">
              <a:avLst/>
            </a:prstGeom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40CE2F1E-1997-4BA0-907B-A259EDEFAC7B}"/>
              </a:ext>
            </a:extLst>
          </p:cNvPr>
          <p:cNvSpPr/>
          <p:nvPr/>
        </p:nvSpPr>
        <p:spPr>
          <a:xfrm>
            <a:off x="1763737" y="1691279"/>
            <a:ext cx="8664526" cy="66275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err="1">
                <a:solidFill>
                  <a:srgbClr val="005390"/>
                </a:solidFill>
              </a:rPr>
              <a:t>Approvi</a:t>
            </a:r>
            <a:r>
              <a:rPr lang="en-US">
                <a:solidFill>
                  <a:srgbClr val="005390"/>
                </a:solidFill>
              </a:rPr>
              <a:t> removes the need for management and financial approval of expenses while bringing radical transparency to the spend process and enabling near-instant re-payment.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01A0178-8F53-488B-BD89-54679CA5139E}"/>
              </a:ext>
            </a:extLst>
          </p:cNvPr>
          <p:cNvSpPr/>
          <p:nvPr/>
        </p:nvSpPr>
        <p:spPr>
          <a:xfrm>
            <a:off x="1763737" y="5184294"/>
            <a:ext cx="8664526" cy="66275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err="1">
                <a:solidFill>
                  <a:srgbClr val="005390"/>
                </a:solidFill>
              </a:rPr>
              <a:t>Approvi</a:t>
            </a:r>
            <a:r>
              <a:rPr lang="en-US">
                <a:solidFill>
                  <a:srgbClr val="005390"/>
                </a:solidFill>
              </a:rPr>
              <a:t> is offering 30% equity stake for an investment of $1.3M and projects to be cash flow positive in the second year.  This represents an investor IRR of 73.3% after six years.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D94085-ECA3-4EF6-958B-B77FE0A7753F}"/>
              </a:ext>
            </a:extLst>
          </p:cNvPr>
          <p:cNvSpPr/>
          <p:nvPr/>
        </p:nvSpPr>
        <p:spPr>
          <a:xfrm>
            <a:off x="1763737" y="2857213"/>
            <a:ext cx="8664526" cy="66275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rgbClr val="005390"/>
                </a:solidFill>
              </a:rPr>
              <a:t>Third parties can view a transaction and attest to its validity, or protest that it occurred.  This takes place as a result of </a:t>
            </a:r>
            <a:r>
              <a:rPr lang="en-US" err="1">
                <a:solidFill>
                  <a:srgbClr val="005390"/>
                </a:solidFill>
              </a:rPr>
              <a:t>Approvi</a:t>
            </a:r>
            <a:r>
              <a:rPr lang="en-US">
                <a:solidFill>
                  <a:srgbClr val="005390"/>
                </a:solidFill>
              </a:rPr>
              <a:t> facilitating the record on the Ethereum blockchain.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B5DCABC-2697-4243-B3F8-2461A94B9D50}"/>
              </a:ext>
            </a:extLst>
          </p:cNvPr>
          <p:cNvSpPr/>
          <p:nvPr/>
        </p:nvSpPr>
        <p:spPr>
          <a:xfrm>
            <a:off x="1763737" y="4018360"/>
            <a:ext cx="8664526" cy="66275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rgbClr val="005390"/>
                </a:solidFill>
              </a:rPr>
              <a:t>Third parties are rewarded and encouraged to exhibit good behavior by gaining a resource called credibility, and organizations can share their good investment habits with the world.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D50A77-E18C-465D-B096-29ECA4BE7F0E}"/>
              </a:ext>
            </a:extLst>
          </p:cNvPr>
          <p:cNvSpPr/>
          <p:nvPr/>
        </p:nvSpPr>
        <p:spPr>
          <a:xfrm>
            <a:off x="1584476" y="1307990"/>
            <a:ext cx="5097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Optimize the current expense management process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1B0E161-8F5C-491D-B536-486FE29A2570}"/>
              </a:ext>
            </a:extLst>
          </p:cNvPr>
          <p:cNvSpPr/>
          <p:nvPr/>
        </p:nvSpPr>
        <p:spPr>
          <a:xfrm>
            <a:off x="1584475" y="2488803"/>
            <a:ext cx="3033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Make it open and transparent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F729D47-7890-45EB-8D49-A4A3D093B69F}"/>
              </a:ext>
            </a:extLst>
          </p:cNvPr>
          <p:cNvSpPr/>
          <p:nvPr/>
        </p:nvSpPr>
        <p:spPr>
          <a:xfrm>
            <a:off x="1584476" y="3649028"/>
            <a:ext cx="2075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Reward good actors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1C30C04-6F2A-40D4-B6F2-D55394DC3766}"/>
              </a:ext>
            </a:extLst>
          </p:cNvPr>
          <p:cNvSpPr/>
          <p:nvPr/>
        </p:nvSpPr>
        <p:spPr>
          <a:xfrm>
            <a:off x="1584475" y="4810175"/>
            <a:ext cx="6439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Build a sustainable, exciting, high-growth business we’re proud of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675C616-346D-4CFD-9A53-4CE125D1B6D6}"/>
              </a:ext>
            </a:extLst>
          </p:cNvPr>
          <p:cNvSpPr/>
          <p:nvPr/>
        </p:nvSpPr>
        <p:spPr>
          <a:xfrm>
            <a:off x="8512041" y="712177"/>
            <a:ext cx="34049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/>
              <a:t>Expenses, Done Right.</a:t>
            </a:r>
            <a:endParaRPr lang="en-HK" sz="2800" i="1"/>
          </a:p>
        </p:txBody>
      </p:sp>
      <p:pic>
        <p:nvPicPr>
          <p:cNvPr id="40" name="Picture 39" descr="A close up of a logo&#10;&#10;Description automatically generated">
            <a:extLst>
              <a:ext uri="{FF2B5EF4-FFF2-40B4-BE49-F238E27FC236}">
                <a16:creationId xmlns:a16="http://schemas.microsoft.com/office/drawing/2014/main" id="{3159234E-7B90-40F6-A027-D196DA32B6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79088" y="735212"/>
            <a:ext cx="1432953" cy="499589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08F87A5A-AA72-41BD-B8F6-E92CB2D99449}"/>
              </a:ext>
            </a:extLst>
          </p:cNvPr>
          <p:cNvGrpSpPr/>
          <p:nvPr/>
        </p:nvGrpSpPr>
        <p:grpSpPr>
          <a:xfrm>
            <a:off x="10733212" y="1496170"/>
            <a:ext cx="833618" cy="825910"/>
            <a:chOff x="163374" y="902601"/>
            <a:chExt cx="833618" cy="82591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A502D64-58D2-43D2-9898-18AFD847DF7F}"/>
                </a:ext>
              </a:extLst>
            </p:cNvPr>
            <p:cNvSpPr/>
            <p:nvPr/>
          </p:nvSpPr>
          <p:spPr>
            <a:xfrm>
              <a:off x="163374" y="902601"/>
              <a:ext cx="833618" cy="825910"/>
            </a:xfrm>
            <a:prstGeom prst="ellipse">
              <a:avLst/>
            </a:prstGeom>
            <a:solidFill>
              <a:srgbClr val="0808C2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Graphic 42" descr="Checkmark">
              <a:extLst>
                <a:ext uri="{FF2B5EF4-FFF2-40B4-BE49-F238E27FC236}">
                  <a16:creationId xmlns:a16="http://schemas.microsoft.com/office/drawing/2014/main" id="{6778044C-B9B9-4B05-98EC-327260416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2265" y="1017639"/>
              <a:ext cx="595835" cy="595835"/>
            </a:xfrm>
            <a:prstGeom prst="rect">
              <a:avLst/>
            </a:prstGeom>
          </p:spPr>
        </p:pic>
      </p:grp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E9CCD13D-DBC1-DA44-82DB-E84C32C0862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051" y="1632259"/>
            <a:ext cx="1042363" cy="900000"/>
          </a:xfrm>
          <a:prstGeom prst="rect">
            <a:avLst/>
          </a:prstGeom>
        </p:spPr>
      </p:pic>
      <p:pic>
        <p:nvPicPr>
          <p:cNvPr id="30" name="Picture 29" descr="A close up of a logo&#10;&#10;Description automatically generated">
            <a:extLst>
              <a:ext uri="{FF2B5EF4-FFF2-40B4-BE49-F238E27FC236}">
                <a16:creationId xmlns:a16="http://schemas.microsoft.com/office/drawing/2014/main" id="{94F3922C-7868-1C43-B5D2-CB68B80355E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539" y="2801649"/>
            <a:ext cx="1042363" cy="900000"/>
          </a:xfrm>
          <a:prstGeom prst="rect">
            <a:avLst/>
          </a:prstGeom>
        </p:spPr>
      </p:pic>
      <p:pic>
        <p:nvPicPr>
          <p:cNvPr id="32" name="Picture 31" descr="A close up of a logo&#10;&#10;Description automatically generated">
            <a:extLst>
              <a:ext uri="{FF2B5EF4-FFF2-40B4-BE49-F238E27FC236}">
                <a16:creationId xmlns:a16="http://schemas.microsoft.com/office/drawing/2014/main" id="{50E6C763-ECE4-F046-B51F-11B4B0FB1FC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730" y="5038231"/>
            <a:ext cx="1042509" cy="900000"/>
          </a:xfrm>
          <a:prstGeom prst="rect">
            <a:avLst/>
          </a:prstGeom>
        </p:spPr>
      </p:pic>
      <p:pic>
        <p:nvPicPr>
          <p:cNvPr id="45" name="Picture 44" descr="A close up of a logo&#10;&#10;Description automatically generated">
            <a:extLst>
              <a:ext uri="{FF2B5EF4-FFF2-40B4-BE49-F238E27FC236}">
                <a16:creationId xmlns:a16="http://schemas.microsoft.com/office/drawing/2014/main" id="{C2DCDFCE-E4BC-8149-86B5-1C89BF58B76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731" y="3906414"/>
            <a:ext cx="1042509" cy="900000"/>
          </a:xfrm>
          <a:prstGeom prst="rect">
            <a:avLst/>
          </a:prstGeom>
        </p:spPr>
      </p:pic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6EAB74D7-CB8C-6646-BEA3-D997FA7976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AEE417-E275-F042-BEB6-B71E482A0F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096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CEAC0F6-D30C-49AD-902A-092F434B62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8410"/>
            <a:ext cx="1432953" cy="49958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D789CC-6260-458B-B871-B1362C02B915}"/>
              </a:ext>
            </a:extLst>
          </p:cNvPr>
          <p:cNvCxnSpPr/>
          <p:nvPr/>
        </p:nvCxnSpPr>
        <p:spPr>
          <a:xfrm>
            <a:off x="0" y="6322074"/>
            <a:ext cx="12192000" cy="0"/>
          </a:xfrm>
          <a:prstGeom prst="line">
            <a:avLst/>
          </a:prstGeom>
          <a:ln w="19050">
            <a:solidFill>
              <a:srgbClr val="0808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88CB447A-496D-47CD-982E-D3E4BDBC90A5}"/>
              </a:ext>
            </a:extLst>
          </p:cNvPr>
          <p:cNvSpPr txBox="1">
            <a:spLocks/>
          </p:cNvSpPr>
          <p:nvPr/>
        </p:nvSpPr>
        <p:spPr>
          <a:xfrm>
            <a:off x="192371" y="644377"/>
            <a:ext cx="11761331" cy="57678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-113">
                <a:solidFill>
                  <a:schemeClr val="tx1">
                    <a:lumMod val="75000"/>
                    <a:lumOff val="2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j-cs"/>
              </a:defRPr>
            </a:lvl1pPr>
          </a:lstStyle>
          <a:p>
            <a:r>
              <a:rPr lang="en-GB" sz="2000">
                <a:solidFill>
                  <a:schemeClr val="accent1"/>
                </a:solidFill>
              </a:rPr>
              <a:t>Our platform saves time for both management approvers &amp; finance managers, ultimately reducing cost for companies</a:t>
            </a:r>
            <a:endParaRPr lang="en-HK" sz="2000">
              <a:solidFill>
                <a:schemeClr val="accent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FA74C6-1C74-449E-B627-4AE6984392B5}"/>
              </a:ext>
            </a:extLst>
          </p:cNvPr>
          <p:cNvSpPr/>
          <p:nvPr/>
        </p:nvSpPr>
        <p:spPr>
          <a:xfrm>
            <a:off x="2111970" y="-476"/>
            <a:ext cx="148723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Problem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8763D1-8828-4BB5-B500-2899FD781020}"/>
              </a:ext>
            </a:extLst>
          </p:cNvPr>
          <p:cNvSpPr/>
          <p:nvPr/>
        </p:nvSpPr>
        <p:spPr>
          <a:xfrm>
            <a:off x="3599203" y="-516"/>
            <a:ext cx="1472757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Solution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E31D9D-2465-4545-A9B4-D839C4179387}"/>
              </a:ext>
            </a:extLst>
          </p:cNvPr>
          <p:cNvSpPr/>
          <p:nvPr/>
        </p:nvSpPr>
        <p:spPr>
          <a:xfrm>
            <a:off x="10953137" y="-6"/>
            <a:ext cx="1238861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Appendix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8D04499-F2F7-4C97-93F6-6911B6FDD273}"/>
              </a:ext>
            </a:extLst>
          </p:cNvPr>
          <p:cNvSpPr/>
          <p:nvPr/>
        </p:nvSpPr>
        <p:spPr>
          <a:xfrm>
            <a:off x="8013858" y="-832"/>
            <a:ext cx="147637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Financials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378F73-7517-4A65-8EBB-F6619AB91820}"/>
              </a:ext>
            </a:extLst>
          </p:cNvPr>
          <p:cNvSpPr/>
          <p:nvPr/>
        </p:nvSpPr>
        <p:spPr>
          <a:xfrm>
            <a:off x="9476764" y="-597"/>
            <a:ext cx="147899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The Team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8AE928-5B05-4124-B01B-374C5F58A371}"/>
              </a:ext>
            </a:extLst>
          </p:cNvPr>
          <p:cNvSpPr/>
          <p:nvPr/>
        </p:nvSpPr>
        <p:spPr>
          <a:xfrm>
            <a:off x="2" y="-39"/>
            <a:ext cx="2111968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Summary</a:t>
            </a:r>
          </a:p>
        </p:txBody>
      </p:sp>
      <p:cxnSp>
        <p:nvCxnSpPr>
          <p:cNvPr id="32" name="Straight Connector 24">
            <a:extLst>
              <a:ext uri="{FF2B5EF4-FFF2-40B4-BE49-F238E27FC236}">
                <a16:creationId xmlns:a16="http://schemas.microsoft.com/office/drawing/2014/main" id="{206B13E3-E2DD-4EDA-9CAE-0292323453D8}"/>
              </a:ext>
            </a:extLst>
          </p:cNvPr>
          <p:cNvCxnSpPr/>
          <p:nvPr/>
        </p:nvCxnSpPr>
        <p:spPr bwMode="gray">
          <a:xfrm>
            <a:off x="9046669" y="3382310"/>
            <a:ext cx="673092" cy="1771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miter lim="800000"/>
          </a:ln>
          <a:effectLst/>
        </p:spPr>
      </p:cxnSp>
      <p:sp>
        <p:nvSpPr>
          <p:cNvPr id="33" name="TextBox 28">
            <a:extLst>
              <a:ext uri="{FF2B5EF4-FFF2-40B4-BE49-F238E27FC236}">
                <a16:creationId xmlns:a16="http://schemas.microsoft.com/office/drawing/2014/main" id="{0CD6F792-CC0D-477F-9E5B-815F26FD91DC}"/>
              </a:ext>
            </a:extLst>
          </p:cNvPr>
          <p:cNvSpPr txBox="1"/>
          <p:nvPr/>
        </p:nvSpPr>
        <p:spPr bwMode="gray">
          <a:xfrm>
            <a:off x="8552409" y="2795242"/>
            <a:ext cx="1661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kern="0">
                <a:solidFill>
                  <a:schemeClr val="accent1"/>
                </a:solidFill>
              </a:rPr>
              <a:t>R</a:t>
            </a:r>
            <a:r>
              <a:rPr lang="en-GB" b="1" kern="0" err="1">
                <a:solidFill>
                  <a:schemeClr val="accent1"/>
                </a:solidFill>
              </a:rPr>
              <a:t>eporting</a:t>
            </a:r>
            <a:endParaRPr kumimoji="0" lang="en-GB" sz="1800" b="1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grpSp>
        <p:nvGrpSpPr>
          <p:cNvPr id="35" name="Group 55">
            <a:extLst>
              <a:ext uri="{FF2B5EF4-FFF2-40B4-BE49-F238E27FC236}">
                <a16:creationId xmlns:a16="http://schemas.microsoft.com/office/drawing/2014/main" id="{68EE217D-664F-4E19-95D6-B50931383AF6}"/>
              </a:ext>
            </a:extLst>
          </p:cNvPr>
          <p:cNvGrpSpPr/>
          <p:nvPr/>
        </p:nvGrpSpPr>
        <p:grpSpPr bwMode="gray">
          <a:xfrm>
            <a:off x="8522832" y="1499402"/>
            <a:ext cx="1720767" cy="1080000"/>
            <a:chOff x="9056689" y="2671761"/>
            <a:chExt cx="2689226" cy="1351766"/>
          </a:xfrm>
          <a:solidFill>
            <a:schemeClr val="accent2"/>
          </a:solidFill>
        </p:grpSpPr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D203E886-3690-493F-B017-45E1AB27D46C}"/>
                </a:ext>
              </a:extLst>
            </p:cNvPr>
            <p:cNvSpPr>
              <a:spLocks/>
            </p:cNvSpPr>
            <p:nvPr/>
          </p:nvSpPr>
          <p:spPr bwMode="gray">
            <a:xfrm>
              <a:off x="9966327" y="2897056"/>
              <a:ext cx="1779588" cy="901178"/>
            </a:xfrm>
            <a:custGeom>
              <a:avLst/>
              <a:gdLst>
                <a:gd name="T0" fmla="*/ 705 w 1121"/>
                <a:gd name="T1" fmla="*/ 866 h 866"/>
                <a:gd name="T2" fmla="*/ 705 w 1121"/>
                <a:gd name="T3" fmla="*/ 672 h 866"/>
                <a:gd name="T4" fmla="*/ 0 w 1121"/>
                <a:gd name="T5" fmla="*/ 672 h 866"/>
                <a:gd name="T6" fmla="*/ 0 w 1121"/>
                <a:gd name="T7" fmla="*/ 194 h 866"/>
                <a:gd name="T8" fmla="*/ 705 w 1121"/>
                <a:gd name="T9" fmla="*/ 194 h 866"/>
                <a:gd name="T10" fmla="*/ 705 w 1121"/>
                <a:gd name="T11" fmla="*/ 0 h 866"/>
                <a:gd name="T12" fmla="*/ 1121 w 1121"/>
                <a:gd name="T13" fmla="*/ 432 h 866"/>
                <a:gd name="T14" fmla="*/ 705 w 1121"/>
                <a:gd name="T15" fmla="*/ 866 h 866"/>
                <a:gd name="T16" fmla="*/ 705 w 1121"/>
                <a:gd name="T17" fmla="*/ 86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1" h="866">
                  <a:moveTo>
                    <a:pt x="705" y="866"/>
                  </a:moveTo>
                  <a:lnTo>
                    <a:pt x="705" y="672"/>
                  </a:lnTo>
                  <a:lnTo>
                    <a:pt x="0" y="672"/>
                  </a:lnTo>
                  <a:lnTo>
                    <a:pt x="0" y="194"/>
                  </a:lnTo>
                  <a:lnTo>
                    <a:pt x="705" y="194"/>
                  </a:lnTo>
                  <a:lnTo>
                    <a:pt x="705" y="0"/>
                  </a:lnTo>
                  <a:lnTo>
                    <a:pt x="1121" y="432"/>
                  </a:lnTo>
                  <a:lnTo>
                    <a:pt x="705" y="866"/>
                  </a:lnTo>
                  <a:lnTo>
                    <a:pt x="705" y="86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Oval 15">
              <a:extLst>
                <a:ext uri="{FF2B5EF4-FFF2-40B4-BE49-F238E27FC236}">
                  <a16:creationId xmlns:a16="http://schemas.microsoft.com/office/drawing/2014/main" id="{6BDB1EBC-32A7-41A6-BBB3-DCDBBBE62D3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056689" y="2671761"/>
              <a:ext cx="1687831" cy="1351766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Oval 16">
              <a:extLst>
                <a:ext uri="{FF2B5EF4-FFF2-40B4-BE49-F238E27FC236}">
                  <a16:creationId xmlns:a16="http://schemas.microsoft.com/office/drawing/2014/main" id="{6A221581-AD1B-4137-872A-DB112DC4A5B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281730" y="2861522"/>
              <a:ext cx="1237743" cy="9912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3" name="TextBox 27">
            <a:extLst>
              <a:ext uri="{FF2B5EF4-FFF2-40B4-BE49-F238E27FC236}">
                <a16:creationId xmlns:a16="http://schemas.microsoft.com/office/drawing/2014/main" id="{AFC105C2-1540-45ED-A70B-325418542ED5}"/>
              </a:ext>
            </a:extLst>
          </p:cNvPr>
          <p:cNvSpPr txBox="1"/>
          <p:nvPr/>
        </p:nvSpPr>
        <p:spPr bwMode="gray">
          <a:xfrm>
            <a:off x="6273473" y="2795242"/>
            <a:ext cx="1761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Reimbursement</a:t>
            </a:r>
          </a:p>
        </p:txBody>
      </p: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7AA17354-774F-4F02-AE29-16325EF7CC90}"/>
              </a:ext>
            </a:extLst>
          </p:cNvPr>
          <p:cNvGrpSpPr/>
          <p:nvPr/>
        </p:nvGrpSpPr>
        <p:grpSpPr bwMode="gray">
          <a:xfrm>
            <a:off x="6294105" y="1499402"/>
            <a:ext cx="1719753" cy="1080000"/>
            <a:chOff x="5105671" y="2330256"/>
            <a:chExt cx="1719753" cy="1080000"/>
          </a:xfrm>
        </p:grpSpPr>
        <p:grpSp>
          <p:nvGrpSpPr>
            <p:cNvPr id="45" name="Group 54">
              <a:extLst>
                <a:ext uri="{FF2B5EF4-FFF2-40B4-BE49-F238E27FC236}">
                  <a16:creationId xmlns:a16="http://schemas.microsoft.com/office/drawing/2014/main" id="{3CE2BFC6-DCC1-49CA-951F-209F71469379}"/>
                </a:ext>
              </a:extLst>
            </p:cNvPr>
            <p:cNvGrpSpPr/>
            <p:nvPr/>
          </p:nvGrpSpPr>
          <p:grpSpPr bwMode="gray">
            <a:xfrm>
              <a:off x="5105671" y="2330256"/>
              <a:ext cx="1719753" cy="1080000"/>
              <a:chOff x="6188071" y="2671761"/>
              <a:chExt cx="2687640" cy="1351766"/>
            </a:xfrm>
            <a:solidFill>
              <a:schemeClr val="accent1"/>
            </a:solidFill>
          </p:grpSpPr>
          <p:sp>
            <p:nvSpPr>
              <p:cNvPr id="55" name="Freeform 11">
                <a:extLst>
                  <a:ext uri="{FF2B5EF4-FFF2-40B4-BE49-F238E27FC236}">
                    <a16:creationId xmlns:a16="http://schemas.microsoft.com/office/drawing/2014/main" id="{2F3D7734-D04A-43CE-A6CC-87923803527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7096124" y="2897056"/>
                <a:ext cx="1779587" cy="901178"/>
              </a:xfrm>
              <a:custGeom>
                <a:avLst/>
                <a:gdLst>
                  <a:gd name="T0" fmla="*/ 707 w 1121"/>
                  <a:gd name="T1" fmla="*/ 866 h 866"/>
                  <a:gd name="T2" fmla="*/ 707 w 1121"/>
                  <a:gd name="T3" fmla="*/ 672 h 866"/>
                  <a:gd name="T4" fmla="*/ 0 w 1121"/>
                  <a:gd name="T5" fmla="*/ 672 h 866"/>
                  <a:gd name="T6" fmla="*/ 0 w 1121"/>
                  <a:gd name="T7" fmla="*/ 194 h 866"/>
                  <a:gd name="T8" fmla="*/ 707 w 1121"/>
                  <a:gd name="T9" fmla="*/ 194 h 866"/>
                  <a:gd name="T10" fmla="*/ 707 w 1121"/>
                  <a:gd name="T11" fmla="*/ 0 h 866"/>
                  <a:gd name="T12" fmla="*/ 1121 w 1121"/>
                  <a:gd name="T13" fmla="*/ 432 h 866"/>
                  <a:gd name="T14" fmla="*/ 707 w 1121"/>
                  <a:gd name="T15" fmla="*/ 866 h 866"/>
                  <a:gd name="T16" fmla="*/ 707 w 1121"/>
                  <a:gd name="T17" fmla="*/ 866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21" h="866">
                    <a:moveTo>
                      <a:pt x="707" y="866"/>
                    </a:moveTo>
                    <a:lnTo>
                      <a:pt x="707" y="672"/>
                    </a:lnTo>
                    <a:lnTo>
                      <a:pt x="0" y="672"/>
                    </a:lnTo>
                    <a:lnTo>
                      <a:pt x="0" y="194"/>
                    </a:lnTo>
                    <a:lnTo>
                      <a:pt x="707" y="194"/>
                    </a:lnTo>
                    <a:lnTo>
                      <a:pt x="707" y="0"/>
                    </a:lnTo>
                    <a:lnTo>
                      <a:pt x="1121" y="432"/>
                    </a:lnTo>
                    <a:lnTo>
                      <a:pt x="707" y="866"/>
                    </a:lnTo>
                    <a:lnTo>
                      <a:pt x="707" y="8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" name="Oval 12">
                <a:extLst>
                  <a:ext uri="{FF2B5EF4-FFF2-40B4-BE49-F238E27FC236}">
                    <a16:creationId xmlns:a16="http://schemas.microsoft.com/office/drawing/2014/main" id="{4C60647D-31EF-48DB-988A-07651FC2F7E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188071" y="2671761"/>
                <a:ext cx="1687830" cy="1351766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46" name="Group 41">
              <a:extLst>
                <a:ext uri="{FF2B5EF4-FFF2-40B4-BE49-F238E27FC236}">
                  <a16:creationId xmlns:a16="http://schemas.microsoft.com/office/drawing/2014/main" id="{0C61E19C-BF66-4D45-AC4B-C2249B7C3481}"/>
                </a:ext>
              </a:extLst>
            </p:cNvPr>
            <p:cNvGrpSpPr/>
            <p:nvPr/>
          </p:nvGrpSpPr>
          <p:grpSpPr bwMode="gray">
            <a:xfrm rot="21036247">
              <a:off x="5453806" y="2709288"/>
              <a:ext cx="453978" cy="270568"/>
              <a:chOff x="7866055" y="1603046"/>
              <a:chExt cx="737223" cy="417844"/>
            </a:xfrm>
            <a:solidFill>
              <a:schemeClr val="accent1"/>
            </a:solidFill>
          </p:grpSpPr>
          <p:grpSp>
            <p:nvGrpSpPr>
              <p:cNvPr id="47" name="Group 42">
                <a:extLst>
                  <a:ext uri="{FF2B5EF4-FFF2-40B4-BE49-F238E27FC236}">
                    <a16:creationId xmlns:a16="http://schemas.microsoft.com/office/drawing/2014/main" id="{9C2CEE40-478D-4078-AEF1-D5998B2EC34E}"/>
                  </a:ext>
                </a:extLst>
              </p:cNvPr>
              <p:cNvGrpSpPr/>
              <p:nvPr/>
            </p:nvGrpSpPr>
            <p:grpSpPr bwMode="gray">
              <a:xfrm>
                <a:off x="7866055" y="1806577"/>
                <a:ext cx="214313" cy="214313"/>
                <a:chOff x="7866063" y="1806576"/>
                <a:chExt cx="214313" cy="214313"/>
              </a:xfrm>
              <a:grpFill/>
            </p:grpSpPr>
            <p:sp>
              <p:nvSpPr>
                <p:cNvPr id="53" name="Freeform 11">
                  <a:extLst>
                    <a:ext uri="{FF2B5EF4-FFF2-40B4-BE49-F238E27FC236}">
                      <a16:creationId xmlns:a16="http://schemas.microsoft.com/office/drawing/2014/main" id="{F199570D-AC10-492F-AA6A-7B08A3CCA98C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866063" y="1806576"/>
                  <a:ext cx="214313" cy="214313"/>
                </a:xfrm>
                <a:custGeom>
                  <a:avLst/>
                  <a:gdLst>
                    <a:gd name="T0" fmla="*/ 28 w 56"/>
                    <a:gd name="T1" fmla="*/ 0 h 56"/>
                    <a:gd name="T2" fmla="*/ 0 w 56"/>
                    <a:gd name="T3" fmla="*/ 28 h 56"/>
                    <a:gd name="T4" fmla="*/ 28 w 56"/>
                    <a:gd name="T5" fmla="*/ 56 h 56"/>
                    <a:gd name="T6" fmla="*/ 56 w 56"/>
                    <a:gd name="T7" fmla="*/ 28 h 56"/>
                    <a:gd name="T8" fmla="*/ 28 w 56"/>
                    <a:gd name="T9" fmla="*/ 0 h 56"/>
                    <a:gd name="T10" fmla="*/ 28 w 56"/>
                    <a:gd name="T11" fmla="*/ 53 h 56"/>
                    <a:gd name="T12" fmla="*/ 4 w 56"/>
                    <a:gd name="T13" fmla="*/ 28 h 56"/>
                    <a:gd name="T14" fmla="*/ 28 w 56"/>
                    <a:gd name="T15" fmla="*/ 4 h 56"/>
                    <a:gd name="T16" fmla="*/ 53 w 56"/>
                    <a:gd name="T17" fmla="*/ 28 h 56"/>
                    <a:gd name="T18" fmla="*/ 28 w 56"/>
                    <a:gd name="T19" fmla="*/ 5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56">
                      <a:moveTo>
                        <a:pt x="28" y="0"/>
                      </a:moveTo>
                      <a:cubicBezTo>
                        <a:pt x="13" y="0"/>
                        <a:pt x="0" y="13"/>
                        <a:pt x="0" y="28"/>
                      </a:cubicBezTo>
                      <a:cubicBezTo>
                        <a:pt x="0" y="43"/>
                        <a:pt x="13" y="56"/>
                        <a:pt x="28" y="56"/>
                      </a:cubicBezTo>
                      <a:cubicBezTo>
                        <a:pt x="43" y="56"/>
                        <a:pt x="56" y="43"/>
                        <a:pt x="56" y="28"/>
                      </a:cubicBezTo>
                      <a:cubicBezTo>
                        <a:pt x="56" y="13"/>
                        <a:pt x="43" y="0"/>
                        <a:pt x="28" y="0"/>
                      </a:cubicBezTo>
                      <a:close/>
                      <a:moveTo>
                        <a:pt x="28" y="53"/>
                      </a:moveTo>
                      <a:cubicBezTo>
                        <a:pt x="14" y="53"/>
                        <a:pt x="4" y="42"/>
                        <a:pt x="4" y="28"/>
                      </a:cubicBezTo>
                      <a:cubicBezTo>
                        <a:pt x="4" y="14"/>
                        <a:pt x="14" y="4"/>
                        <a:pt x="28" y="4"/>
                      </a:cubicBezTo>
                      <a:cubicBezTo>
                        <a:pt x="42" y="4"/>
                        <a:pt x="53" y="14"/>
                        <a:pt x="53" y="28"/>
                      </a:cubicBezTo>
                      <a:cubicBezTo>
                        <a:pt x="53" y="42"/>
                        <a:pt x="42" y="53"/>
                        <a:pt x="28" y="5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4" name="Freeform 12">
                  <a:extLst>
                    <a:ext uri="{FF2B5EF4-FFF2-40B4-BE49-F238E27FC236}">
                      <a16:creationId xmlns:a16="http://schemas.microsoft.com/office/drawing/2014/main" id="{E357F9DF-FD60-436B-B7E4-978687A2C83C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912101" y="1852613"/>
                  <a:ext cx="122238" cy="122238"/>
                </a:xfrm>
                <a:custGeom>
                  <a:avLst/>
                  <a:gdLst>
                    <a:gd name="T0" fmla="*/ 16 w 32"/>
                    <a:gd name="T1" fmla="*/ 0 h 32"/>
                    <a:gd name="T2" fmla="*/ 0 w 32"/>
                    <a:gd name="T3" fmla="*/ 16 h 32"/>
                    <a:gd name="T4" fmla="*/ 16 w 32"/>
                    <a:gd name="T5" fmla="*/ 32 h 32"/>
                    <a:gd name="T6" fmla="*/ 32 w 32"/>
                    <a:gd name="T7" fmla="*/ 16 h 32"/>
                    <a:gd name="T8" fmla="*/ 16 w 32"/>
                    <a:gd name="T9" fmla="*/ 0 h 32"/>
                    <a:gd name="T10" fmla="*/ 16 w 32"/>
                    <a:gd name="T11" fmla="*/ 28 h 32"/>
                    <a:gd name="T12" fmla="*/ 4 w 32"/>
                    <a:gd name="T13" fmla="*/ 16 h 32"/>
                    <a:gd name="T14" fmla="*/ 16 w 32"/>
                    <a:gd name="T15" fmla="*/ 4 h 32"/>
                    <a:gd name="T16" fmla="*/ 28 w 32"/>
                    <a:gd name="T17" fmla="*/ 16 h 32"/>
                    <a:gd name="T18" fmla="*/ 16 w 32"/>
                    <a:gd name="T19" fmla="*/ 28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2" h="32">
                      <a:moveTo>
                        <a:pt x="16" y="0"/>
                      </a:move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25"/>
                        <a:pt x="7" y="32"/>
                        <a:pt x="16" y="32"/>
                      </a:cubicBezTo>
                      <a:cubicBezTo>
                        <a:pt x="25" y="32"/>
                        <a:pt x="32" y="25"/>
                        <a:pt x="32" y="16"/>
                      </a:cubicBezTo>
                      <a:cubicBezTo>
                        <a:pt x="32" y="7"/>
                        <a:pt x="25" y="0"/>
                        <a:pt x="16" y="0"/>
                      </a:cubicBezTo>
                      <a:close/>
                      <a:moveTo>
                        <a:pt x="16" y="28"/>
                      </a:moveTo>
                      <a:cubicBezTo>
                        <a:pt x="9" y="28"/>
                        <a:pt x="4" y="23"/>
                        <a:pt x="4" y="16"/>
                      </a:cubicBezTo>
                      <a:cubicBezTo>
                        <a:pt x="4" y="9"/>
                        <a:pt x="9" y="4"/>
                        <a:pt x="16" y="4"/>
                      </a:cubicBezTo>
                      <a:cubicBezTo>
                        <a:pt x="23" y="4"/>
                        <a:pt x="28" y="9"/>
                        <a:pt x="28" y="16"/>
                      </a:cubicBezTo>
                      <a:cubicBezTo>
                        <a:pt x="28" y="23"/>
                        <a:pt x="23" y="28"/>
                        <a:pt x="16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48" name="Group 43">
                <a:extLst>
                  <a:ext uri="{FF2B5EF4-FFF2-40B4-BE49-F238E27FC236}">
                    <a16:creationId xmlns:a16="http://schemas.microsoft.com/office/drawing/2014/main" id="{D9D81D9D-25B5-4128-867E-0697BBBE224A}"/>
                  </a:ext>
                </a:extLst>
              </p:cNvPr>
              <p:cNvGrpSpPr/>
              <p:nvPr/>
            </p:nvGrpSpPr>
            <p:grpSpPr bwMode="gray">
              <a:xfrm>
                <a:off x="8191089" y="1603046"/>
                <a:ext cx="412189" cy="412188"/>
                <a:chOff x="7726363" y="1666875"/>
                <a:chExt cx="492125" cy="492125"/>
              </a:xfrm>
              <a:grpFill/>
            </p:grpSpPr>
            <p:sp>
              <p:nvSpPr>
                <p:cNvPr id="49" name="Freeform 10">
                  <a:extLst>
                    <a:ext uri="{FF2B5EF4-FFF2-40B4-BE49-F238E27FC236}">
                      <a16:creationId xmlns:a16="http://schemas.microsoft.com/office/drawing/2014/main" id="{002D5107-30B3-46A4-95DA-647FEC041939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726363" y="1666875"/>
                  <a:ext cx="492125" cy="492125"/>
                </a:xfrm>
                <a:custGeom>
                  <a:avLst/>
                  <a:gdLst>
                    <a:gd name="T0" fmla="*/ 109 w 128"/>
                    <a:gd name="T1" fmla="*/ 48 h 128"/>
                    <a:gd name="T2" fmla="*/ 114 w 128"/>
                    <a:gd name="T3" fmla="*/ 33 h 128"/>
                    <a:gd name="T4" fmla="*/ 105 w 128"/>
                    <a:gd name="T5" fmla="*/ 15 h 128"/>
                    <a:gd name="T6" fmla="*/ 95 w 128"/>
                    <a:gd name="T7" fmla="*/ 14 h 128"/>
                    <a:gd name="T8" fmla="*/ 80 w 128"/>
                    <a:gd name="T9" fmla="*/ 19 h 128"/>
                    <a:gd name="T10" fmla="*/ 69 w 128"/>
                    <a:gd name="T11" fmla="*/ 0 h 128"/>
                    <a:gd name="T12" fmla="*/ 51 w 128"/>
                    <a:gd name="T13" fmla="*/ 6 h 128"/>
                    <a:gd name="T14" fmla="*/ 43 w 128"/>
                    <a:gd name="T15" fmla="*/ 21 h 128"/>
                    <a:gd name="T16" fmla="*/ 28 w 128"/>
                    <a:gd name="T17" fmla="*/ 13 h 128"/>
                    <a:gd name="T18" fmla="*/ 15 w 128"/>
                    <a:gd name="T19" fmla="*/ 23 h 128"/>
                    <a:gd name="T20" fmla="*/ 21 w 128"/>
                    <a:gd name="T21" fmla="*/ 43 h 128"/>
                    <a:gd name="T22" fmla="*/ 6 w 128"/>
                    <a:gd name="T23" fmla="*/ 51 h 128"/>
                    <a:gd name="T24" fmla="*/ 0 w 128"/>
                    <a:gd name="T25" fmla="*/ 69 h 128"/>
                    <a:gd name="T26" fmla="*/ 19 w 128"/>
                    <a:gd name="T27" fmla="*/ 80 h 128"/>
                    <a:gd name="T28" fmla="*/ 14 w 128"/>
                    <a:gd name="T29" fmla="*/ 95 h 128"/>
                    <a:gd name="T30" fmla="*/ 23 w 128"/>
                    <a:gd name="T31" fmla="*/ 113 h 128"/>
                    <a:gd name="T32" fmla="*/ 33 w 128"/>
                    <a:gd name="T33" fmla="*/ 114 h 128"/>
                    <a:gd name="T34" fmla="*/ 48 w 128"/>
                    <a:gd name="T35" fmla="*/ 109 h 128"/>
                    <a:gd name="T36" fmla="*/ 59 w 128"/>
                    <a:gd name="T37" fmla="*/ 128 h 128"/>
                    <a:gd name="T38" fmla="*/ 77 w 128"/>
                    <a:gd name="T39" fmla="*/ 122 h 128"/>
                    <a:gd name="T40" fmla="*/ 85 w 128"/>
                    <a:gd name="T41" fmla="*/ 107 h 128"/>
                    <a:gd name="T42" fmla="*/ 100 w 128"/>
                    <a:gd name="T43" fmla="*/ 115 h 128"/>
                    <a:gd name="T44" fmla="*/ 113 w 128"/>
                    <a:gd name="T45" fmla="*/ 105 h 128"/>
                    <a:gd name="T46" fmla="*/ 107 w 128"/>
                    <a:gd name="T47" fmla="*/ 85 h 128"/>
                    <a:gd name="T48" fmla="*/ 122 w 128"/>
                    <a:gd name="T49" fmla="*/ 77 h 128"/>
                    <a:gd name="T50" fmla="*/ 128 w 128"/>
                    <a:gd name="T51" fmla="*/ 59 h 128"/>
                    <a:gd name="T52" fmla="*/ 108 w 128"/>
                    <a:gd name="T53" fmla="*/ 72 h 128"/>
                    <a:gd name="T54" fmla="*/ 100 w 128"/>
                    <a:gd name="T55" fmla="*/ 81 h 128"/>
                    <a:gd name="T56" fmla="*/ 107 w 128"/>
                    <a:gd name="T57" fmla="*/ 100 h 128"/>
                    <a:gd name="T58" fmla="*/ 89 w 128"/>
                    <a:gd name="T59" fmla="*/ 101 h 128"/>
                    <a:gd name="T60" fmla="*/ 81 w 128"/>
                    <a:gd name="T61" fmla="*/ 100 h 128"/>
                    <a:gd name="T62" fmla="*/ 72 w 128"/>
                    <a:gd name="T63" fmla="*/ 108 h 128"/>
                    <a:gd name="T64" fmla="*/ 59 w 128"/>
                    <a:gd name="T65" fmla="*/ 120 h 128"/>
                    <a:gd name="T66" fmla="*/ 51 w 128"/>
                    <a:gd name="T67" fmla="*/ 102 h 128"/>
                    <a:gd name="T68" fmla="*/ 43 w 128"/>
                    <a:gd name="T69" fmla="*/ 99 h 128"/>
                    <a:gd name="T70" fmla="*/ 28 w 128"/>
                    <a:gd name="T71" fmla="*/ 107 h 128"/>
                    <a:gd name="T72" fmla="*/ 27 w 128"/>
                    <a:gd name="T73" fmla="*/ 89 h 128"/>
                    <a:gd name="T74" fmla="*/ 26 w 128"/>
                    <a:gd name="T75" fmla="*/ 77 h 128"/>
                    <a:gd name="T76" fmla="*/ 8 w 128"/>
                    <a:gd name="T77" fmla="*/ 69 h 128"/>
                    <a:gd name="T78" fmla="*/ 20 w 128"/>
                    <a:gd name="T79" fmla="*/ 56 h 128"/>
                    <a:gd name="T80" fmla="*/ 28 w 128"/>
                    <a:gd name="T81" fmla="*/ 47 h 128"/>
                    <a:gd name="T82" fmla="*/ 21 w 128"/>
                    <a:gd name="T83" fmla="*/ 28 h 128"/>
                    <a:gd name="T84" fmla="*/ 39 w 128"/>
                    <a:gd name="T85" fmla="*/ 27 h 128"/>
                    <a:gd name="T86" fmla="*/ 47 w 128"/>
                    <a:gd name="T87" fmla="*/ 28 h 128"/>
                    <a:gd name="T88" fmla="*/ 56 w 128"/>
                    <a:gd name="T89" fmla="*/ 20 h 128"/>
                    <a:gd name="T90" fmla="*/ 69 w 128"/>
                    <a:gd name="T91" fmla="*/ 8 h 128"/>
                    <a:gd name="T92" fmla="*/ 77 w 128"/>
                    <a:gd name="T93" fmla="*/ 26 h 128"/>
                    <a:gd name="T94" fmla="*/ 85 w 128"/>
                    <a:gd name="T95" fmla="*/ 29 h 128"/>
                    <a:gd name="T96" fmla="*/ 100 w 128"/>
                    <a:gd name="T97" fmla="*/ 21 h 128"/>
                    <a:gd name="T98" fmla="*/ 101 w 128"/>
                    <a:gd name="T99" fmla="*/ 39 h 128"/>
                    <a:gd name="T100" fmla="*/ 102 w 128"/>
                    <a:gd name="T101" fmla="*/ 51 h 128"/>
                    <a:gd name="T102" fmla="*/ 120 w 128"/>
                    <a:gd name="T103" fmla="*/ 59 h 128"/>
                    <a:gd name="T104" fmla="*/ 108 w 128"/>
                    <a:gd name="T105" fmla="*/ 72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28" h="128">
                      <a:moveTo>
                        <a:pt x="122" y="51"/>
                      </a:moveTo>
                      <a:cubicBezTo>
                        <a:pt x="109" y="48"/>
                        <a:pt x="109" y="48"/>
                        <a:pt x="109" y="48"/>
                      </a:cubicBezTo>
                      <a:cubicBezTo>
                        <a:pt x="109" y="46"/>
                        <a:pt x="108" y="45"/>
                        <a:pt x="107" y="43"/>
                      </a:cubicBezTo>
                      <a:cubicBezTo>
                        <a:pt x="114" y="33"/>
                        <a:pt x="114" y="33"/>
                        <a:pt x="114" y="33"/>
                      </a:cubicBezTo>
                      <a:cubicBezTo>
                        <a:pt x="116" y="30"/>
                        <a:pt x="116" y="25"/>
                        <a:pt x="113" y="23"/>
                      </a:cubicBezTo>
                      <a:cubicBezTo>
                        <a:pt x="105" y="15"/>
                        <a:pt x="105" y="15"/>
                        <a:pt x="105" y="15"/>
                      </a:cubicBezTo>
                      <a:cubicBezTo>
                        <a:pt x="104" y="13"/>
                        <a:pt x="102" y="13"/>
                        <a:pt x="100" y="13"/>
                      </a:cubicBezTo>
                      <a:cubicBezTo>
                        <a:pt x="98" y="13"/>
                        <a:pt x="97" y="13"/>
                        <a:pt x="95" y="14"/>
                      </a:cubicBezTo>
                      <a:cubicBezTo>
                        <a:pt x="85" y="21"/>
                        <a:pt x="85" y="21"/>
                        <a:pt x="85" y="21"/>
                      </a:cubicBezTo>
                      <a:cubicBezTo>
                        <a:pt x="83" y="20"/>
                        <a:pt x="82" y="19"/>
                        <a:pt x="80" y="19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7" y="3"/>
                        <a:pt x="73" y="0"/>
                        <a:pt x="69" y="0"/>
                      </a:cubicBez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55" y="0"/>
                        <a:pt x="51" y="3"/>
                        <a:pt x="51" y="6"/>
                      </a:cubicBezTo>
                      <a:cubicBezTo>
                        <a:pt x="48" y="19"/>
                        <a:pt x="48" y="19"/>
                        <a:pt x="48" y="19"/>
                      </a:cubicBezTo>
                      <a:cubicBezTo>
                        <a:pt x="46" y="19"/>
                        <a:pt x="45" y="20"/>
                        <a:pt x="43" y="21"/>
                      </a:cubicBezTo>
                      <a:cubicBezTo>
                        <a:pt x="33" y="14"/>
                        <a:pt x="33" y="14"/>
                        <a:pt x="33" y="14"/>
                      </a:cubicBezTo>
                      <a:cubicBezTo>
                        <a:pt x="31" y="13"/>
                        <a:pt x="30" y="13"/>
                        <a:pt x="28" y="13"/>
                      </a:cubicBezTo>
                      <a:cubicBezTo>
                        <a:pt x="26" y="13"/>
                        <a:pt x="24" y="13"/>
                        <a:pt x="23" y="15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2" y="25"/>
                        <a:pt x="12" y="30"/>
                        <a:pt x="14" y="33"/>
                      </a:cubicBezTo>
                      <a:cubicBezTo>
                        <a:pt x="21" y="43"/>
                        <a:pt x="21" y="43"/>
                        <a:pt x="21" y="43"/>
                      </a:cubicBezTo>
                      <a:cubicBezTo>
                        <a:pt x="20" y="45"/>
                        <a:pt x="19" y="46"/>
                        <a:pt x="19" y="48"/>
                      </a:cubicBezTo>
                      <a:cubicBezTo>
                        <a:pt x="6" y="51"/>
                        <a:pt x="6" y="51"/>
                        <a:pt x="6" y="51"/>
                      </a:cubicBezTo>
                      <a:cubicBezTo>
                        <a:pt x="3" y="51"/>
                        <a:pt x="0" y="55"/>
                        <a:pt x="0" y="59"/>
                      </a:cubicBezTo>
                      <a:cubicBezTo>
                        <a:pt x="0" y="69"/>
                        <a:pt x="0" y="69"/>
                        <a:pt x="0" y="69"/>
                      </a:cubicBezTo>
                      <a:cubicBezTo>
                        <a:pt x="0" y="73"/>
                        <a:pt x="3" y="77"/>
                        <a:pt x="6" y="77"/>
                      </a:cubicBezTo>
                      <a:cubicBezTo>
                        <a:pt x="19" y="80"/>
                        <a:pt x="19" y="80"/>
                        <a:pt x="19" y="80"/>
                      </a:cubicBezTo>
                      <a:cubicBezTo>
                        <a:pt x="19" y="82"/>
                        <a:pt x="20" y="83"/>
                        <a:pt x="21" y="85"/>
                      </a:cubicBezTo>
                      <a:cubicBezTo>
                        <a:pt x="14" y="95"/>
                        <a:pt x="14" y="95"/>
                        <a:pt x="14" y="95"/>
                      </a:cubicBezTo>
                      <a:cubicBezTo>
                        <a:pt x="12" y="98"/>
                        <a:pt x="12" y="103"/>
                        <a:pt x="15" y="105"/>
                      </a:cubicBezTo>
                      <a:cubicBezTo>
                        <a:pt x="23" y="113"/>
                        <a:pt x="23" y="113"/>
                        <a:pt x="23" y="113"/>
                      </a:cubicBezTo>
                      <a:cubicBezTo>
                        <a:pt x="24" y="115"/>
                        <a:pt x="26" y="115"/>
                        <a:pt x="28" y="115"/>
                      </a:cubicBezTo>
                      <a:cubicBezTo>
                        <a:pt x="30" y="115"/>
                        <a:pt x="31" y="115"/>
                        <a:pt x="33" y="114"/>
                      </a:cubicBezTo>
                      <a:cubicBezTo>
                        <a:pt x="43" y="107"/>
                        <a:pt x="43" y="107"/>
                        <a:pt x="43" y="107"/>
                      </a:cubicBezTo>
                      <a:cubicBezTo>
                        <a:pt x="45" y="108"/>
                        <a:pt x="46" y="109"/>
                        <a:pt x="48" y="109"/>
                      </a:cubicBezTo>
                      <a:cubicBezTo>
                        <a:pt x="51" y="122"/>
                        <a:pt x="51" y="122"/>
                        <a:pt x="51" y="122"/>
                      </a:cubicBezTo>
                      <a:cubicBezTo>
                        <a:pt x="51" y="125"/>
                        <a:pt x="55" y="128"/>
                        <a:pt x="59" y="128"/>
                      </a:cubicBezTo>
                      <a:cubicBezTo>
                        <a:pt x="69" y="128"/>
                        <a:pt x="69" y="128"/>
                        <a:pt x="69" y="128"/>
                      </a:cubicBezTo>
                      <a:cubicBezTo>
                        <a:pt x="73" y="128"/>
                        <a:pt x="77" y="125"/>
                        <a:pt x="77" y="122"/>
                      </a:cubicBezTo>
                      <a:cubicBezTo>
                        <a:pt x="80" y="109"/>
                        <a:pt x="80" y="109"/>
                        <a:pt x="80" y="109"/>
                      </a:cubicBezTo>
                      <a:cubicBezTo>
                        <a:pt x="82" y="109"/>
                        <a:pt x="83" y="108"/>
                        <a:pt x="85" y="107"/>
                      </a:cubicBezTo>
                      <a:cubicBezTo>
                        <a:pt x="95" y="114"/>
                        <a:pt x="95" y="114"/>
                        <a:pt x="95" y="114"/>
                      </a:cubicBezTo>
                      <a:cubicBezTo>
                        <a:pt x="97" y="115"/>
                        <a:pt x="98" y="115"/>
                        <a:pt x="100" y="115"/>
                      </a:cubicBezTo>
                      <a:cubicBezTo>
                        <a:pt x="102" y="115"/>
                        <a:pt x="104" y="115"/>
                        <a:pt x="105" y="113"/>
                      </a:cubicBezTo>
                      <a:cubicBezTo>
                        <a:pt x="113" y="105"/>
                        <a:pt x="113" y="105"/>
                        <a:pt x="113" y="105"/>
                      </a:cubicBezTo>
                      <a:cubicBezTo>
                        <a:pt x="116" y="103"/>
                        <a:pt x="116" y="98"/>
                        <a:pt x="114" y="95"/>
                      </a:cubicBezTo>
                      <a:cubicBezTo>
                        <a:pt x="107" y="85"/>
                        <a:pt x="107" y="85"/>
                        <a:pt x="107" y="85"/>
                      </a:cubicBezTo>
                      <a:cubicBezTo>
                        <a:pt x="108" y="83"/>
                        <a:pt x="109" y="82"/>
                        <a:pt x="109" y="80"/>
                      </a:cubicBezTo>
                      <a:cubicBezTo>
                        <a:pt x="122" y="77"/>
                        <a:pt x="122" y="77"/>
                        <a:pt x="122" y="77"/>
                      </a:cubicBezTo>
                      <a:cubicBezTo>
                        <a:pt x="125" y="77"/>
                        <a:pt x="128" y="73"/>
                        <a:pt x="128" y="69"/>
                      </a:cubicBezTo>
                      <a:cubicBezTo>
                        <a:pt x="128" y="59"/>
                        <a:pt x="128" y="59"/>
                        <a:pt x="128" y="59"/>
                      </a:cubicBezTo>
                      <a:cubicBezTo>
                        <a:pt x="128" y="55"/>
                        <a:pt x="125" y="51"/>
                        <a:pt x="122" y="51"/>
                      </a:cubicBezTo>
                      <a:close/>
                      <a:moveTo>
                        <a:pt x="108" y="72"/>
                      </a:moveTo>
                      <a:cubicBezTo>
                        <a:pt x="105" y="72"/>
                        <a:pt x="103" y="74"/>
                        <a:pt x="102" y="77"/>
                      </a:cubicBezTo>
                      <a:cubicBezTo>
                        <a:pt x="101" y="79"/>
                        <a:pt x="101" y="80"/>
                        <a:pt x="100" y="81"/>
                      </a:cubicBezTo>
                      <a:cubicBezTo>
                        <a:pt x="99" y="84"/>
                        <a:pt x="99" y="87"/>
                        <a:pt x="101" y="89"/>
                      </a:cubicBezTo>
                      <a:cubicBezTo>
                        <a:pt x="107" y="100"/>
                        <a:pt x="107" y="100"/>
                        <a:pt x="107" y="100"/>
                      </a:cubicBezTo>
                      <a:cubicBezTo>
                        <a:pt x="100" y="107"/>
                        <a:pt x="100" y="107"/>
                        <a:pt x="100" y="107"/>
                      </a:cubicBezTo>
                      <a:cubicBezTo>
                        <a:pt x="89" y="101"/>
                        <a:pt x="89" y="101"/>
                        <a:pt x="89" y="101"/>
                      </a:cubicBezTo>
                      <a:cubicBezTo>
                        <a:pt x="88" y="100"/>
                        <a:pt x="86" y="99"/>
                        <a:pt x="85" y="99"/>
                      </a:cubicBezTo>
                      <a:cubicBezTo>
                        <a:pt x="84" y="99"/>
                        <a:pt x="83" y="99"/>
                        <a:pt x="81" y="100"/>
                      </a:cubicBezTo>
                      <a:cubicBezTo>
                        <a:pt x="80" y="101"/>
                        <a:pt x="79" y="101"/>
                        <a:pt x="77" y="102"/>
                      </a:cubicBezTo>
                      <a:cubicBezTo>
                        <a:pt x="74" y="103"/>
                        <a:pt x="72" y="105"/>
                        <a:pt x="72" y="108"/>
                      </a:cubicBezTo>
                      <a:cubicBezTo>
                        <a:pt x="69" y="120"/>
                        <a:pt x="69" y="120"/>
                        <a:pt x="69" y="120"/>
                      </a:cubicBezTo>
                      <a:cubicBezTo>
                        <a:pt x="59" y="120"/>
                        <a:pt x="59" y="120"/>
                        <a:pt x="59" y="120"/>
                      </a:cubicBezTo>
                      <a:cubicBezTo>
                        <a:pt x="56" y="108"/>
                        <a:pt x="56" y="108"/>
                        <a:pt x="56" y="108"/>
                      </a:cubicBezTo>
                      <a:cubicBezTo>
                        <a:pt x="56" y="105"/>
                        <a:pt x="54" y="103"/>
                        <a:pt x="51" y="102"/>
                      </a:cubicBezTo>
                      <a:cubicBezTo>
                        <a:pt x="49" y="101"/>
                        <a:pt x="48" y="101"/>
                        <a:pt x="47" y="100"/>
                      </a:cubicBezTo>
                      <a:cubicBezTo>
                        <a:pt x="45" y="99"/>
                        <a:pt x="44" y="99"/>
                        <a:pt x="43" y="99"/>
                      </a:cubicBezTo>
                      <a:cubicBezTo>
                        <a:pt x="42" y="99"/>
                        <a:pt x="40" y="100"/>
                        <a:pt x="39" y="101"/>
                      </a:cubicBezTo>
                      <a:cubicBezTo>
                        <a:pt x="28" y="107"/>
                        <a:pt x="28" y="107"/>
                        <a:pt x="28" y="107"/>
                      </a:cubicBezTo>
                      <a:cubicBezTo>
                        <a:pt x="21" y="100"/>
                        <a:pt x="21" y="100"/>
                        <a:pt x="21" y="100"/>
                      </a:cubicBezTo>
                      <a:cubicBezTo>
                        <a:pt x="27" y="89"/>
                        <a:pt x="27" y="89"/>
                        <a:pt x="27" y="89"/>
                      </a:cubicBezTo>
                      <a:cubicBezTo>
                        <a:pt x="29" y="87"/>
                        <a:pt x="29" y="84"/>
                        <a:pt x="28" y="81"/>
                      </a:cubicBezTo>
                      <a:cubicBezTo>
                        <a:pt x="27" y="80"/>
                        <a:pt x="27" y="79"/>
                        <a:pt x="26" y="77"/>
                      </a:cubicBezTo>
                      <a:cubicBezTo>
                        <a:pt x="25" y="74"/>
                        <a:pt x="23" y="72"/>
                        <a:pt x="20" y="72"/>
                      </a:cubicBezTo>
                      <a:cubicBezTo>
                        <a:pt x="8" y="69"/>
                        <a:pt x="8" y="69"/>
                        <a:pt x="8" y="69"/>
                      </a:cubicBezTo>
                      <a:cubicBezTo>
                        <a:pt x="8" y="59"/>
                        <a:pt x="8" y="59"/>
                        <a:pt x="8" y="59"/>
                      </a:cubicBezTo>
                      <a:cubicBezTo>
                        <a:pt x="20" y="56"/>
                        <a:pt x="20" y="56"/>
                        <a:pt x="20" y="56"/>
                      </a:cubicBezTo>
                      <a:cubicBezTo>
                        <a:pt x="23" y="56"/>
                        <a:pt x="25" y="54"/>
                        <a:pt x="26" y="51"/>
                      </a:cubicBezTo>
                      <a:cubicBezTo>
                        <a:pt x="27" y="49"/>
                        <a:pt x="27" y="48"/>
                        <a:pt x="28" y="47"/>
                      </a:cubicBezTo>
                      <a:cubicBezTo>
                        <a:pt x="29" y="44"/>
                        <a:pt x="29" y="41"/>
                        <a:pt x="27" y="39"/>
                      </a:cubicBezTo>
                      <a:cubicBezTo>
                        <a:pt x="21" y="28"/>
                        <a:pt x="21" y="28"/>
                        <a:pt x="21" y="28"/>
                      </a:cubicBez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8"/>
                        <a:pt x="42" y="29"/>
                        <a:pt x="43" y="29"/>
                      </a:cubicBezTo>
                      <a:cubicBezTo>
                        <a:pt x="44" y="29"/>
                        <a:pt x="45" y="29"/>
                        <a:pt x="47" y="28"/>
                      </a:cubicBezTo>
                      <a:cubicBezTo>
                        <a:pt x="48" y="27"/>
                        <a:pt x="49" y="27"/>
                        <a:pt x="51" y="26"/>
                      </a:cubicBezTo>
                      <a:cubicBezTo>
                        <a:pt x="54" y="25"/>
                        <a:pt x="56" y="23"/>
                        <a:pt x="56" y="20"/>
                      </a:cubicBezTo>
                      <a:cubicBezTo>
                        <a:pt x="59" y="8"/>
                        <a:pt x="59" y="8"/>
                        <a:pt x="59" y="8"/>
                      </a:cubicBezTo>
                      <a:cubicBezTo>
                        <a:pt x="69" y="8"/>
                        <a:pt x="69" y="8"/>
                        <a:pt x="69" y="8"/>
                      </a:cubicBezTo>
                      <a:cubicBezTo>
                        <a:pt x="72" y="20"/>
                        <a:pt x="72" y="20"/>
                        <a:pt x="72" y="20"/>
                      </a:cubicBezTo>
                      <a:cubicBezTo>
                        <a:pt x="72" y="23"/>
                        <a:pt x="74" y="25"/>
                        <a:pt x="77" y="26"/>
                      </a:cubicBezTo>
                      <a:cubicBezTo>
                        <a:pt x="79" y="27"/>
                        <a:pt x="80" y="27"/>
                        <a:pt x="81" y="28"/>
                      </a:cubicBezTo>
                      <a:cubicBezTo>
                        <a:pt x="83" y="29"/>
                        <a:pt x="84" y="29"/>
                        <a:pt x="85" y="29"/>
                      </a:cubicBezTo>
                      <a:cubicBezTo>
                        <a:pt x="86" y="29"/>
                        <a:pt x="88" y="28"/>
                        <a:pt x="89" y="27"/>
                      </a:cubicBezTo>
                      <a:cubicBezTo>
                        <a:pt x="100" y="21"/>
                        <a:pt x="100" y="21"/>
                        <a:pt x="100" y="21"/>
                      </a:cubicBezTo>
                      <a:cubicBezTo>
                        <a:pt x="107" y="28"/>
                        <a:pt x="107" y="28"/>
                        <a:pt x="107" y="28"/>
                      </a:cubicBezTo>
                      <a:cubicBezTo>
                        <a:pt x="101" y="39"/>
                        <a:pt x="101" y="39"/>
                        <a:pt x="101" y="39"/>
                      </a:cubicBezTo>
                      <a:cubicBezTo>
                        <a:pt x="99" y="41"/>
                        <a:pt x="99" y="44"/>
                        <a:pt x="100" y="47"/>
                      </a:cubicBezTo>
                      <a:cubicBezTo>
                        <a:pt x="101" y="48"/>
                        <a:pt x="101" y="49"/>
                        <a:pt x="102" y="51"/>
                      </a:cubicBezTo>
                      <a:cubicBezTo>
                        <a:pt x="103" y="54"/>
                        <a:pt x="105" y="56"/>
                        <a:pt x="108" y="56"/>
                      </a:cubicBezTo>
                      <a:cubicBezTo>
                        <a:pt x="120" y="59"/>
                        <a:pt x="120" y="59"/>
                        <a:pt x="120" y="59"/>
                      </a:cubicBezTo>
                      <a:cubicBezTo>
                        <a:pt x="120" y="69"/>
                        <a:pt x="120" y="69"/>
                        <a:pt x="120" y="69"/>
                      </a:cubicBezTo>
                      <a:lnTo>
                        <a:pt x="108" y="7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0" name="Freeform 11">
                  <a:extLst>
                    <a:ext uri="{FF2B5EF4-FFF2-40B4-BE49-F238E27FC236}">
                      <a16:creationId xmlns:a16="http://schemas.microsoft.com/office/drawing/2014/main" id="{B045F407-CF5C-48AE-86D8-15E2BAC0BEA1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866061" y="1806575"/>
                  <a:ext cx="214313" cy="214313"/>
                </a:xfrm>
                <a:custGeom>
                  <a:avLst/>
                  <a:gdLst>
                    <a:gd name="T0" fmla="*/ 28 w 56"/>
                    <a:gd name="T1" fmla="*/ 0 h 56"/>
                    <a:gd name="T2" fmla="*/ 0 w 56"/>
                    <a:gd name="T3" fmla="*/ 28 h 56"/>
                    <a:gd name="T4" fmla="*/ 28 w 56"/>
                    <a:gd name="T5" fmla="*/ 56 h 56"/>
                    <a:gd name="T6" fmla="*/ 56 w 56"/>
                    <a:gd name="T7" fmla="*/ 28 h 56"/>
                    <a:gd name="T8" fmla="*/ 28 w 56"/>
                    <a:gd name="T9" fmla="*/ 0 h 56"/>
                    <a:gd name="T10" fmla="*/ 28 w 56"/>
                    <a:gd name="T11" fmla="*/ 53 h 56"/>
                    <a:gd name="T12" fmla="*/ 4 w 56"/>
                    <a:gd name="T13" fmla="*/ 28 h 56"/>
                    <a:gd name="T14" fmla="*/ 28 w 56"/>
                    <a:gd name="T15" fmla="*/ 4 h 56"/>
                    <a:gd name="T16" fmla="*/ 53 w 56"/>
                    <a:gd name="T17" fmla="*/ 28 h 56"/>
                    <a:gd name="T18" fmla="*/ 28 w 56"/>
                    <a:gd name="T19" fmla="*/ 53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56">
                      <a:moveTo>
                        <a:pt x="28" y="0"/>
                      </a:moveTo>
                      <a:cubicBezTo>
                        <a:pt x="13" y="0"/>
                        <a:pt x="0" y="13"/>
                        <a:pt x="0" y="28"/>
                      </a:cubicBezTo>
                      <a:cubicBezTo>
                        <a:pt x="0" y="43"/>
                        <a:pt x="13" y="56"/>
                        <a:pt x="28" y="56"/>
                      </a:cubicBezTo>
                      <a:cubicBezTo>
                        <a:pt x="43" y="56"/>
                        <a:pt x="56" y="43"/>
                        <a:pt x="56" y="28"/>
                      </a:cubicBezTo>
                      <a:cubicBezTo>
                        <a:pt x="56" y="13"/>
                        <a:pt x="43" y="0"/>
                        <a:pt x="28" y="0"/>
                      </a:cubicBezTo>
                      <a:close/>
                      <a:moveTo>
                        <a:pt x="28" y="53"/>
                      </a:moveTo>
                      <a:cubicBezTo>
                        <a:pt x="14" y="53"/>
                        <a:pt x="4" y="42"/>
                        <a:pt x="4" y="28"/>
                      </a:cubicBezTo>
                      <a:cubicBezTo>
                        <a:pt x="4" y="14"/>
                        <a:pt x="14" y="4"/>
                        <a:pt x="28" y="4"/>
                      </a:cubicBezTo>
                      <a:cubicBezTo>
                        <a:pt x="42" y="4"/>
                        <a:pt x="53" y="14"/>
                        <a:pt x="53" y="28"/>
                      </a:cubicBezTo>
                      <a:cubicBezTo>
                        <a:pt x="53" y="42"/>
                        <a:pt x="42" y="53"/>
                        <a:pt x="28" y="5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1" name="Freeform 12">
                  <a:extLst>
                    <a:ext uri="{FF2B5EF4-FFF2-40B4-BE49-F238E27FC236}">
                      <a16:creationId xmlns:a16="http://schemas.microsoft.com/office/drawing/2014/main" id="{73D384B9-D541-4D94-AC2F-C6F6DCD95593}"/>
                    </a:ext>
                  </a:extLst>
                </p:cNvPr>
                <p:cNvSpPr>
                  <a:spLocks noEditPoints="1"/>
                </p:cNvSpPr>
                <p:nvPr/>
              </p:nvSpPr>
              <p:spPr bwMode="gray">
                <a:xfrm>
                  <a:off x="7912100" y="1852613"/>
                  <a:ext cx="122239" cy="122239"/>
                </a:xfrm>
                <a:custGeom>
                  <a:avLst/>
                  <a:gdLst>
                    <a:gd name="T0" fmla="*/ 16 w 32"/>
                    <a:gd name="T1" fmla="*/ 0 h 32"/>
                    <a:gd name="T2" fmla="*/ 0 w 32"/>
                    <a:gd name="T3" fmla="*/ 16 h 32"/>
                    <a:gd name="T4" fmla="*/ 16 w 32"/>
                    <a:gd name="T5" fmla="*/ 32 h 32"/>
                    <a:gd name="T6" fmla="*/ 32 w 32"/>
                    <a:gd name="T7" fmla="*/ 16 h 32"/>
                    <a:gd name="T8" fmla="*/ 16 w 32"/>
                    <a:gd name="T9" fmla="*/ 0 h 32"/>
                    <a:gd name="T10" fmla="*/ 16 w 32"/>
                    <a:gd name="T11" fmla="*/ 28 h 32"/>
                    <a:gd name="T12" fmla="*/ 4 w 32"/>
                    <a:gd name="T13" fmla="*/ 16 h 32"/>
                    <a:gd name="T14" fmla="*/ 16 w 32"/>
                    <a:gd name="T15" fmla="*/ 4 h 32"/>
                    <a:gd name="T16" fmla="*/ 28 w 32"/>
                    <a:gd name="T17" fmla="*/ 16 h 32"/>
                    <a:gd name="T18" fmla="*/ 16 w 32"/>
                    <a:gd name="T19" fmla="*/ 28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2" h="32">
                      <a:moveTo>
                        <a:pt x="16" y="0"/>
                      </a:move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25"/>
                        <a:pt x="7" y="32"/>
                        <a:pt x="16" y="32"/>
                      </a:cubicBezTo>
                      <a:cubicBezTo>
                        <a:pt x="25" y="32"/>
                        <a:pt x="32" y="25"/>
                        <a:pt x="32" y="16"/>
                      </a:cubicBezTo>
                      <a:cubicBezTo>
                        <a:pt x="32" y="7"/>
                        <a:pt x="25" y="0"/>
                        <a:pt x="16" y="0"/>
                      </a:cubicBezTo>
                      <a:close/>
                      <a:moveTo>
                        <a:pt x="16" y="28"/>
                      </a:moveTo>
                      <a:cubicBezTo>
                        <a:pt x="9" y="28"/>
                        <a:pt x="4" y="23"/>
                        <a:pt x="4" y="16"/>
                      </a:cubicBezTo>
                      <a:cubicBezTo>
                        <a:pt x="4" y="9"/>
                        <a:pt x="9" y="4"/>
                        <a:pt x="16" y="4"/>
                      </a:cubicBezTo>
                      <a:cubicBezTo>
                        <a:pt x="23" y="4"/>
                        <a:pt x="28" y="9"/>
                        <a:pt x="28" y="16"/>
                      </a:cubicBezTo>
                      <a:cubicBezTo>
                        <a:pt x="28" y="23"/>
                        <a:pt x="23" y="28"/>
                        <a:pt x="16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</p:grpSp>
      <p:cxnSp>
        <p:nvCxnSpPr>
          <p:cNvPr id="58" name="Straight Connector 24">
            <a:extLst>
              <a:ext uri="{FF2B5EF4-FFF2-40B4-BE49-F238E27FC236}">
                <a16:creationId xmlns:a16="http://schemas.microsoft.com/office/drawing/2014/main" id="{336D58A3-4248-44AD-B5C6-5A7EF4A5C301}"/>
              </a:ext>
            </a:extLst>
          </p:cNvPr>
          <p:cNvCxnSpPr/>
          <p:nvPr/>
        </p:nvCxnSpPr>
        <p:spPr bwMode="gray">
          <a:xfrm>
            <a:off x="6817435" y="3382310"/>
            <a:ext cx="673092" cy="1771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miter lim="800000"/>
          </a:ln>
          <a:effectLst/>
        </p:spPr>
      </p:cxnSp>
      <p:sp>
        <p:nvSpPr>
          <p:cNvPr id="60" name="TextBox 26">
            <a:extLst>
              <a:ext uri="{FF2B5EF4-FFF2-40B4-BE49-F238E27FC236}">
                <a16:creationId xmlns:a16="http://schemas.microsoft.com/office/drawing/2014/main" id="{C9ED50A3-CCEB-4EC2-BBB2-B9094A4E2326}"/>
              </a:ext>
            </a:extLst>
          </p:cNvPr>
          <p:cNvSpPr txBox="1"/>
          <p:nvPr/>
        </p:nvSpPr>
        <p:spPr bwMode="gray">
          <a:xfrm>
            <a:off x="4252133" y="2795242"/>
            <a:ext cx="132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kern="0">
                <a:solidFill>
                  <a:schemeClr val="accent1"/>
                </a:solidFill>
              </a:rPr>
              <a:t>A</a:t>
            </a:r>
            <a:r>
              <a:rPr lang="en-GB" b="1" kern="0" err="1">
                <a:solidFill>
                  <a:schemeClr val="accent1"/>
                </a:solidFill>
              </a:rPr>
              <a:t>pproval</a:t>
            </a:r>
            <a:endParaRPr kumimoji="0" lang="en-GB" sz="1800" b="1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grpSp>
        <p:nvGrpSpPr>
          <p:cNvPr id="62" name="Group 25">
            <a:extLst>
              <a:ext uri="{FF2B5EF4-FFF2-40B4-BE49-F238E27FC236}">
                <a16:creationId xmlns:a16="http://schemas.microsoft.com/office/drawing/2014/main" id="{5C915BC3-8573-454E-BD09-BCB853B31D78}"/>
              </a:ext>
            </a:extLst>
          </p:cNvPr>
          <p:cNvGrpSpPr/>
          <p:nvPr/>
        </p:nvGrpSpPr>
        <p:grpSpPr bwMode="gray">
          <a:xfrm>
            <a:off x="4053353" y="1507013"/>
            <a:ext cx="1719753" cy="1080000"/>
            <a:chOff x="3354386" y="2654299"/>
            <a:chExt cx="2687640" cy="1351766"/>
          </a:xfrm>
          <a:solidFill>
            <a:schemeClr val="accent1">
              <a:lumMod val="60000"/>
              <a:lumOff val="40000"/>
            </a:schemeClr>
          </a:solidFill>
        </p:grpSpPr>
        <p:grpSp>
          <p:nvGrpSpPr>
            <p:cNvPr id="70" name="Group 3">
              <a:extLst>
                <a:ext uri="{FF2B5EF4-FFF2-40B4-BE49-F238E27FC236}">
                  <a16:creationId xmlns:a16="http://schemas.microsoft.com/office/drawing/2014/main" id="{4D30A532-CCD2-468B-9EEC-FD980DDE108A}"/>
                </a:ext>
              </a:extLst>
            </p:cNvPr>
            <p:cNvGrpSpPr/>
            <p:nvPr/>
          </p:nvGrpSpPr>
          <p:grpSpPr bwMode="gray">
            <a:xfrm>
              <a:off x="3354386" y="2654299"/>
              <a:ext cx="2687640" cy="1351766"/>
              <a:chOff x="3354386" y="2654299"/>
              <a:chExt cx="2687640" cy="1351766"/>
            </a:xfrm>
            <a:grpFill/>
          </p:grpSpPr>
          <p:sp>
            <p:nvSpPr>
              <p:cNvPr id="72" name="Freeform 8">
                <a:extLst>
                  <a:ext uri="{FF2B5EF4-FFF2-40B4-BE49-F238E27FC236}">
                    <a16:creationId xmlns:a16="http://schemas.microsoft.com/office/drawing/2014/main" id="{2ACDEAB6-65A8-45F6-8B45-C30D03406B41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262439" y="2879593"/>
                <a:ext cx="1779587" cy="901177"/>
              </a:xfrm>
              <a:custGeom>
                <a:avLst/>
                <a:gdLst>
                  <a:gd name="T0" fmla="*/ 706 w 1121"/>
                  <a:gd name="T1" fmla="*/ 866 h 866"/>
                  <a:gd name="T2" fmla="*/ 706 w 1121"/>
                  <a:gd name="T3" fmla="*/ 671 h 866"/>
                  <a:gd name="T4" fmla="*/ 0 w 1121"/>
                  <a:gd name="T5" fmla="*/ 671 h 866"/>
                  <a:gd name="T6" fmla="*/ 0 w 1121"/>
                  <a:gd name="T7" fmla="*/ 194 h 866"/>
                  <a:gd name="T8" fmla="*/ 706 w 1121"/>
                  <a:gd name="T9" fmla="*/ 194 h 866"/>
                  <a:gd name="T10" fmla="*/ 706 w 1121"/>
                  <a:gd name="T11" fmla="*/ 0 h 866"/>
                  <a:gd name="T12" fmla="*/ 1121 w 1121"/>
                  <a:gd name="T13" fmla="*/ 433 h 866"/>
                  <a:gd name="T14" fmla="*/ 706 w 1121"/>
                  <a:gd name="T15" fmla="*/ 866 h 866"/>
                  <a:gd name="T16" fmla="*/ 706 w 1121"/>
                  <a:gd name="T17" fmla="*/ 866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21" h="866">
                    <a:moveTo>
                      <a:pt x="706" y="866"/>
                    </a:moveTo>
                    <a:lnTo>
                      <a:pt x="706" y="671"/>
                    </a:lnTo>
                    <a:lnTo>
                      <a:pt x="0" y="671"/>
                    </a:lnTo>
                    <a:lnTo>
                      <a:pt x="0" y="194"/>
                    </a:lnTo>
                    <a:lnTo>
                      <a:pt x="706" y="194"/>
                    </a:lnTo>
                    <a:lnTo>
                      <a:pt x="706" y="0"/>
                    </a:lnTo>
                    <a:lnTo>
                      <a:pt x="1121" y="433"/>
                    </a:lnTo>
                    <a:lnTo>
                      <a:pt x="706" y="866"/>
                    </a:lnTo>
                    <a:lnTo>
                      <a:pt x="706" y="8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3" name="Oval 9">
                <a:extLst>
                  <a:ext uri="{FF2B5EF4-FFF2-40B4-BE49-F238E27FC236}">
                    <a16:creationId xmlns:a16="http://schemas.microsoft.com/office/drawing/2014/main" id="{00B37A36-8723-4DC2-95C0-CF61465D13E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354386" y="2654299"/>
                <a:ext cx="1687830" cy="1351766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1" name="Oval 10">
              <a:extLst>
                <a:ext uri="{FF2B5EF4-FFF2-40B4-BE49-F238E27FC236}">
                  <a16:creationId xmlns:a16="http://schemas.microsoft.com/office/drawing/2014/main" id="{BE165C44-662F-48C5-B01E-4D1BD893F15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579430" y="2834534"/>
              <a:ext cx="1237742" cy="9912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74" name="Straight Connector 24">
            <a:extLst>
              <a:ext uri="{FF2B5EF4-FFF2-40B4-BE49-F238E27FC236}">
                <a16:creationId xmlns:a16="http://schemas.microsoft.com/office/drawing/2014/main" id="{90927124-BACD-4BB4-A88B-AD928E5B30D0}"/>
              </a:ext>
            </a:extLst>
          </p:cNvPr>
          <p:cNvCxnSpPr/>
          <p:nvPr/>
        </p:nvCxnSpPr>
        <p:spPr bwMode="gray">
          <a:xfrm>
            <a:off x="4576683" y="3382310"/>
            <a:ext cx="673092" cy="1771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miter lim="800000"/>
          </a:ln>
          <a:effectLst/>
        </p:spPr>
      </p:cxnSp>
      <p:sp>
        <p:nvSpPr>
          <p:cNvPr id="75" name="Content Placeholder 19">
            <a:extLst>
              <a:ext uri="{FF2B5EF4-FFF2-40B4-BE49-F238E27FC236}">
                <a16:creationId xmlns:a16="http://schemas.microsoft.com/office/drawing/2014/main" id="{4CAFF800-7CA2-43C6-BDB6-69F4970AED0D}"/>
              </a:ext>
            </a:extLst>
          </p:cNvPr>
          <p:cNvSpPr txBox="1">
            <a:spLocks/>
          </p:cNvSpPr>
          <p:nvPr/>
        </p:nvSpPr>
        <p:spPr>
          <a:xfrm>
            <a:off x="1780656" y="3828251"/>
            <a:ext cx="1891542" cy="4780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E87423"/>
                </a:solidFill>
                <a:effectLst/>
                <a:uLnTx/>
                <a:uFillTx/>
                <a:ea typeface="+mn-ea"/>
                <a:cs typeface="+mn-cs"/>
              </a:rPr>
              <a:t>1-5 days</a:t>
            </a:r>
          </a:p>
        </p:txBody>
      </p: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7432C159-101F-45A0-A7B9-82F373D26D85}"/>
              </a:ext>
            </a:extLst>
          </p:cNvPr>
          <p:cNvGrpSpPr/>
          <p:nvPr/>
        </p:nvGrpSpPr>
        <p:grpSpPr bwMode="gray">
          <a:xfrm>
            <a:off x="1866043" y="1507013"/>
            <a:ext cx="1720768" cy="1080000"/>
            <a:chOff x="943978" y="2362620"/>
            <a:chExt cx="1720768" cy="1080000"/>
          </a:xfrm>
        </p:grpSpPr>
        <p:grpSp>
          <p:nvGrpSpPr>
            <p:cNvPr id="77" name="Group 4">
              <a:extLst>
                <a:ext uri="{FF2B5EF4-FFF2-40B4-BE49-F238E27FC236}">
                  <a16:creationId xmlns:a16="http://schemas.microsoft.com/office/drawing/2014/main" id="{1E02E192-F873-41F7-BEBA-A03F806571AE}"/>
                </a:ext>
              </a:extLst>
            </p:cNvPr>
            <p:cNvGrpSpPr/>
            <p:nvPr/>
          </p:nvGrpSpPr>
          <p:grpSpPr bwMode="gray">
            <a:xfrm>
              <a:off x="943978" y="2362620"/>
              <a:ext cx="1720768" cy="1080000"/>
              <a:chOff x="487361" y="2654299"/>
              <a:chExt cx="2689228" cy="1351766"/>
            </a:xfrm>
          </p:grpSpPr>
          <p:grpSp>
            <p:nvGrpSpPr>
              <p:cNvPr id="82" name="Group 2">
                <a:extLst>
                  <a:ext uri="{FF2B5EF4-FFF2-40B4-BE49-F238E27FC236}">
                    <a16:creationId xmlns:a16="http://schemas.microsoft.com/office/drawing/2014/main" id="{9BFDE991-D95A-42A9-9704-6581FD544E29}"/>
                  </a:ext>
                </a:extLst>
              </p:cNvPr>
              <p:cNvGrpSpPr/>
              <p:nvPr/>
            </p:nvGrpSpPr>
            <p:grpSpPr bwMode="gray">
              <a:xfrm>
                <a:off x="487361" y="2654299"/>
                <a:ext cx="2689228" cy="1351766"/>
                <a:chOff x="487361" y="2654299"/>
                <a:chExt cx="2689227" cy="1351766"/>
              </a:xfrm>
            </p:grpSpPr>
            <p:sp>
              <p:nvSpPr>
                <p:cNvPr id="84" name="Freeform 5">
                  <a:extLst>
                    <a:ext uri="{FF2B5EF4-FFF2-40B4-BE49-F238E27FC236}">
                      <a16:creationId xmlns:a16="http://schemas.microsoft.com/office/drawing/2014/main" id="{D7B98692-D32E-4E01-8FB6-DF621205A60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1395412" y="2879593"/>
                  <a:ext cx="1781176" cy="901177"/>
                </a:xfrm>
                <a:custGeom>
                  <a:avLst/>
                  <a:gdLst>
                    <a:gd name="T0" fmla="*/ 706 w 1122"/>
                    <a:gd name="T1" fmla="*/ 866 h 866"/>
                    <a:gd name="T2" fmla="*/ 706 w 1122"/>
                    <a:gd name="T3" fmla="*/ 671 h 866"/>
                    <a:gd name="T4" fmla="*/ 0 w 1122"/>
                    <a:gd name="T5" fmla="*/ 671 h 866"/>
                    <a:gd name="T6" fmla="*/ 0 w 1122"/>
                    <a:gd name="T7" fmla="*/ 194 h 866"/>
                    <a:gd name="T8" fmla="*/ 706 w 1122"/>
                    <a:gd name="T9" fmla="*/ 194 h 866"/>
                    <a:gd name="T10" fmla="*/ 706 w 1122"/>
                    <a:gd name="T11" fmla="*/ 0 h 866"/>
                    <a:gd name="T12" fmla="*/ 1122 w 1122"/>
                    <a:gd name="T13" fmla="*/ 433 h 866"/>
                    <a:gd name="T14" fmla="*/ 706 w 1122"/>
                    <a:gd name="T15" fmla="*/ 866 h 866"/>
                    <a:gd name="T16" fmla="*/ 706 w 1122"/>
                    <a:gd name="T17" fmla="*/ 866 h 8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22" h="866">
                      <a:moveTo>
                        <a:pt x="706" y="866"/>
                      </a:moveTo>
                      <a:lnTo>
                        <a:pt x="706" y="671"/>
                      </a:lnTo>
                      <a:lnTo>
                        <a:pt x="0" y="671"/>
                      </a:lnTo>
                      <a:lnTo>
                        <a:pt x="0" y="194"/>
                      </a:lnTo>
                      <a:lnTo>
                        <a:pt x="706" y="194"/>
                      </a:lnTo>
                      <a:lnTo>
                        <a:pt x="706" y="0"/>
                      </a:lnTo>
                      <a:lnTo>
                        <a:pt x="1122" y="433"/>
                      </a:lnTo>
                      <a:lnTo>
                        <a:pt x="706" y="866"/>
                      </a:lnTo>
                      <a:lnTo>
                        <a:pt x="706" y="866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5" name="Oval 6">
                  <a:extLst>
                    <a:ext uri="{FF2B5EF4-FFF2-40B4-BE49-F238E27FC236}">
                      <a16:creationId xmlns:a16="http://schemas.microsoft.com/office/drawing/2014/main" id="{784A4C9E-BED1-44CA-B88E-690E5183BD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87361" y="2654299"/>
                  <a:ext cx="1687831" cy="135176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83" name="Oval 7">
                <a:extLst>
                  <a:ext uri="{FF2B5EF4-FFF2-40B4-BE49-F238E27FC236}">
                    <a16:creationId xmlns:a16="http://schemas.microsoft.com/office/drawing/2014/main" id="{348AD24A-A76C-4B38-8A97-860D16BF27F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712405" y="2834534"/>
                <a:ext cx="1237743" cy="99129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78" name="Group 30">
              <a:extLst>
                <a:ext uri="{FF2B5EF4-FFF2-40B4-BE49-F238E27FC236}">
                  <a16:creationId xmlns:a16="http://schemas.microsoft.com/office/drawing/2014/main" id="{F9358ED4-5ADE-4A3C-8D14-796F74A9A816}"/>
                </a:ext>
              </a:extLst>
            </p:cNvPr>
            <p:cNvGrpSpPr/>
            <p:nvPr/>
          </p:nvGrpSpPr>
          <p:grpSpPr bwMode="gray">
            <a:xfrm>
              <a:off x="1305197" y="2699072"/>
              <a:ext cx="357561" cy="396645"/>
              <a:chOff x="4913289" y="1749414"/>
              <a:chExt cx="558796" cy="546096"/>
            </a:xfrm>
            <a:solidFill>
              <a:srgbClr val="503078"/>
            </a:solidFill>
          </p:grpSpPr>
          <p:sp>
            <p:nvSpPr>
              <p:cNvPr id="79" name="Freeform 80">
                <a:extLst>
                  <a:ext uri="{FF2B5EF4-FFF2-40B4-BE49-F238E27FC236}">
                    <a16:creationId xmlns:a16="http://schemas.microsoft.com/office/drawing/2014/main" id="{BFF53F46-BA0F-4299-84DD-6627D28F461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4913289" y="1795451"/>
                <a:ext cx="463548" cy="500059"/>
              </a:xfrm>
              <a:custGeom>
                <a:avLst/>
                <a:gdLst>
                  <a:gd name="T0" fmla="*/ 200 w 208"/>
                  <a:gd name="T1" fmla="*/ 224 h 224"/>
                  <a:gd name="T2" fmla="*/ 8 w 208"/>
                  <a:gd name="T3" fmla="*/ 224 h 224"/>
                  <a:gd name="T4" fmla="*/ 0 w 208"/>
                  <a:gd name="T5" fmla="*/ 216 h 224"/>
                  <a:gd name="T6" fmla="*/ 0 w 208"/>
                  <a:gd name="T7" fmla="*/ 8 h 224"/>
                  <a:gd name="T8" fmla="*/ 8 w 208"/>
                  <a:gd name="T9" fmla="*/ 0 h 224"/>
                  <a:gd name="T10" fmla="*/ 169 w 208"/>
                  <a:gd name="T11" fmla="*/ 0 h 224"/>
                  <a:gd name="T12" fmla="*/ 177 w 208"/>
                  <a:gd name="T13" fmla="*/ 8 h 224"/>
                  <a:gd name="T14" fmla="*/ 169 w 208"/>
                  <a:gd name="T15" fmla="*/ 16 h 224"/>
                  <a:gd name="T16" fmla="*/ 16 w 208"/>
                  <a:gd name="T17" fmla="*/ 16 h 224"/>
                  <a:gd name="T18" fmla="*/ 16 w 208"/>
                  <a:gd name="T19" fmla="*/ 208 h 224"/>
                  <a:gd name="T20" fmla="*/ 192 w 208"/>
                  <a:gd name="T21" fmla="*/ 208 h 224"/>
                  <a:gd name="T22" fmla="*/ 192 w 208"/>
                  <a:gd name="T23" fmla="*/ 90 h 224"/>
                  <a:gd name="T24" fmla="*/ 200 w 208"/>
                  <a:gd name="T25" fmla="*/ 82 h 224"/>
                  <a:gd name="T26" fmla="*/ 208 w 208"/>
                  <a:gd name="T27" fmla="*/ 90 h 224"/>
                  <a:gd name="T28" fmla="*/ 208 w 208"/>
                  <a:gd name="T29" fmla="*/ 216 h 224"/>
                  <a:gd name="T30" fmla="*/ 200 w 208"/>
                  <a:gd name="T31" fmla="*/ 224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8" h="224">
                    <a:moveTo>
                      <a:pt x="200" y="224"/>
                    </a:moveTo>
                    <a:cubicBezTo>
                      <a:pt x="8" y="224"/>
                      <a:pt x="8" y="224"/>
                      <a:pt x="8" y="224"/>
                    </a:cubicBezTo>
                    <a:cubicBezTo>
                      <a:pt x="4" y="224"/>
                      <a:pt x="0" y="220"/>
                      <a:pt x="0" y="21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169" y="0"/>
                      <a:pt x="169" y="0"/>
                      <a:pt x="169" y="0"/>
                    </a:cubicBezTo>
                    <a:cubicBezTo>
                      <a:pt x="174" y="0"/>
                      <a:pt x="177" y="4"/>
                      <a:pt x="177" y="8"/>
                    </a:cubicBezTo>
                    <a:cubicBezTo>
                      <a:pt x="177" y="12"/>
                      <a:pt x="174" y="16"/>
                      <a:pt x="169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208"/>
                      <a:pt x="16" y="208"/>
                      <a:pt x="16" y="208"/>
                    </a:cubicBezTo>
                    <a:cubicBezTo>
                      <a:pt x="192" y="208"/>
                      <a:pt x="192" y="208"/>
                      <a:pt x="192" y="208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92" y="85"/>
                      <a:pt x="196" y="82"/>
                      <a:pt x="200" y="82"/>
                    </a:cubicBezTo>
                    <a:cubicBezTo>
                      <a:pt x="204" y="82"/>
                      <a:pt x="208" y="85"/>
                      <a:pt x="208" y="90"/>
                    </a:cubicBezTo>
                    <a:cubicBezTo>
                      <a:pt x="208" y="216"/>
                      <a:pt x="208" y="216"/>
                      <a:pt x="208" y="216"/>
                    </a:cubicBezTo>
                    <a:cubicBezTo>
                      <a:pt x="208" y="220"/>
                      <a:pt x="204" y="224"/>
                      <a:pt x="200" y="22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" name="Freeform 81">
                <a:extLst>
                  <a:ext uri="{FF2B5EF4-FFF2-40B4-BE49-F238E27FC236}">
                    <a16:creationId xmlns:a16="http://schemas.microsoft.com/office/drawing/2014/main" id="{EA9592D5-19C0-48DC-9D0A-709E0B5479E4}"/>
                  </a:ext>
                </a:extLst>
              </p:cNvPr>
              <p:cNvSpPr>
                <a:spLocks noEditPoints="1"/>
              </p:cNvSpPr>
              <p:nvPr/>
            </p:nvSpPr>
            <p:spPr bwMode="gray">
              <a:xfrm>
                <a:off x="5114898" y="1749414"/>
                <a:ext cx="357187" cy="354011"/>
              </a:xfrm>
              <a:custGeom>
                <a:avLst/>
                <a:gdLst>
                  <a:gd name="T0" fmla="*/ 6 w 160"/>
                  <a:gd name="T1" fmla="*/ 159 h 159"/>
                  <a:gd name="T2" fmla="*/ 2 w 160"/>
                  <a:gd name="T3" fmla="*/ 157 h 159"/>
                  <a:gd name="T4" fmla="*/ 1 w 160"/>
                  <a:gd name="T5" fmla="*/ 151 h 159"/>
                  <a:gd name="T6" fmla="*/ 14 w 160"/>
                  <a:gd name="T7" fmla="*/ 118 h 159"/>
                  <a:gd name="T8" fmla="*/ 16 w 160"/>
                  <a:gd name="T9" fmla="*/ 116 h 159"/>
                  <a:gd name="T10" fmla="*/ 127 w 160"/>
                  <a:gd name="T11" fmla="*/ 5 h 159"/>
                  <a:gd name="T12" fmla="*/ 139 w 160"/>
                  <a:gd name="T13" fmla="*/ 0 h 159"/>
                  <a:gd name="T14" fmla="*/ 158 w 160"/>
                  <a:gd name="T15" fmla="*/ 13 h 159"/>
                  <a:gd name="T16" fmla="*/ 154 w 160"/>
                  <a:gd name="T17" fmla="*/ 32 h 159"/>
                  <a:gd name="T18" fmla="*/ 43 w 160"/>
                  <a:gd name="T19" fmla="*/ 143 h 159"/>
                  <a:gd name="T20" fmla="*/ 41 w 160"/>
                  <a:gd name="T21" fmla="*/ 145 h 159"/>
                  <a:gd name="T22" fmla="*/ 8 w 160"/>
                  <a:gd name="T23" fmla="*/ 159 h 159"/>
                  <a:gd name="T24" fmla="*/ 6 w 160"/>
                  <a:gd name="T25" fmla="*/ 159 h 159"/>
                  <a:gd name="T26" fmla="*/ 25 w 160"/>
                  <a:gd name="T27" fmla="*/ 124 h 159"/>
                  <a:gd name="T28" fmla="*/ 18 w 160"/>
                  <a:gd name="T29" fmla="*/ 142 h 159"/>
                  <a:gd name="T30" fmla="*/ 35 w 160"/>
                  <a:gd name="T31" fmla="*/ 134 h 159"/>
                  <a:gd name="T32" fmla="*/ 145 w 160"/>
                  <a:gd name="T33" fmla="*/ 24 h 159"/>
                  <a:gd name="T34" fmla="*/ 146 w 160"/>
                  <a:gd name="T35" fmla="*/ 18 h 159"/>
                  <a:gd name="T36" fmla="*/ 139 w 160"/>
                  <a:gd name="T37" fmla="*/ 12 h 159"/>
                  <a:gd name="T38" fmla="*/ 135 w 160"/>
                  <a:gd name="T39" fmla="*/ 14 h 159"/>
                  <a:gd name="T40" fmla="*/ 25 w 160"/>
                  <a:gd name="T41" fmla="*/ 124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0" h="159">
                    <a:moveTo>
                      <a:pt x="6" y="159"/>
                    </a:moveTo>
                    <a:cubicBezTo>
                      <a:pt x="5" y="159"/>
                      <a:pt x="3" y="158"/>
                      <a:pt x="2" y="157"/>
                    </a:cubicBezTo>
                    <a:cubicBezTo>
                      <a:pt x="0" y="156"/>
                      <a:pt x="0" y="153"/>
                      <a:pt x="1" y="151"/>
                    </a:cubicBezTo>
                    <a:cubicBezTo>
                      <a:pt x="14" y="118"/>
                      <a:pt x="14" y="118"/>
                      <a:pt x="14" y="118"/>
                    </a:cubicBezTo>
                    <a:cubicBezTo>
                      <a:pt x="15" y="118"/>
                      <a:pt x="15" y="117"/>
                      <a:pt x="16" y="116"/>
                    </a:cubicBezTo>
                    <a:cubicBezTo>
                      <a:pt x="127" y="5"/>
                      <a:pt x="127" y="5"/>
                      <a:pt x="127" y="5"/>
                    </a:cubicBezTo>
                    <a:cubicBezTo>
                      <a:pt x="130" y="2"/>
                      <a:pt x="134" y="0"/>
                      <a:pt x="139" y="0"/>
                    </a:cubicBezTo>
                    <a:cubicBezTo>
                      <a:pt x="147" y="0"/>
                      <a:pt x="154" y="6"/>
                      <a:pt x="158" y="13"/>
                    </a:cubicBezTo>
                    <a:cubicBezTo>
                      <a:pt x="160" y="20"/>
                      <a:pt x="159" y="27"/>
                      <a:pt x="154" y="32"/>
                    </a:cubicBezTo>
                    <a:cubicBezTo>
                      <a:pt x="43" y="143"/>
                      <a:pt x="43" y="143"/>
                      <a:pt x="43" y="143"/>
                    </a:cubicBezTo>
                    <a:cubicBezTo>
                      <a:pt x="42" y="144"/>
                      <a:pt x="42" y="144"/>
                      <a:pt x="41" y="145"/>
                    </a:cubicBezTo>
                    <a:cubicBezTo>
                      <a:pt x="8" y="159"/>
                      <a:pt x="8" y="159"/>
                      <a:pt x="8" y="159"/>
                    </a:cubicBezTo>
                    <a:cubicBezTo>
                      <a:pt x="8" y="159"/>
                      <a:pt x="7" y="159"/>
                      <a:pt x="6" y="159"/>
                    </a:cubicBezTo>
                    <a:close/>
                    <a:moveTo>
                      <a:pt x="25" y="124"/>
                    </a:moveTo>
                    <a:cubicBezTo>
                      <a:pt x="18" y="142"/>
                      <a:pt x="18" y="142"/>
                      <a:pt x="18" y="142"/>
                    </a:cubicBezTo>
                    <a:cubicBezTo>
                      <a:pt x="35" y="134"/>
                      <a:pt x="35" y="134"/>
                      <a:pt x="35" y="134"/>
                    </a:cubicBezTo>
                    <a:cubicBezTo>
                      <a:pt x="145" y="24"/>
                      <a:pt x="145" y="24"/>
                      <a:pt x="145" y="24"/>
                    </a:cubicBezTo>
                    <a:cubicBezTo>
                      <a:pt x="146" y="23"/>
                      <a:pt x="148" y="21"/>
                      <a:pt x="146" y="18"/>
                    </a:cubicBezTo>
                    <a:cubicBezTo>
                      <a:pt x="145" y="15"/>
                      <a:pt x="142" y="12"/>
                      <a:pt x="139" y="12"/>
                    </a:cubicBezTo>
                    <a:cubicBezTo>
                      <a:pt x="138" y="12"/>
                      <a:pt x="136" y="13"/>
                      <a:pt x="135" y="14"/>
                    </a:cubicBezTo>
                    <a:lnTo>
                      <a:pt x="25" y="12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" name="Freeform 82">
                <a:extLst>
                  <a:ext uri="{FF2B5EF4-FFF2-40B4-BE49-F238E27FC236}">
                    <a16:creationId xmlns:a16="http://schemas.microsoft.com/office/drawing/2014/main" id="{65630EFB-5D62-430A-9083-7EAE30F083A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367338" y="1790701"/>
                <a:ext cx="60324" cy="60324"/>
              </a:xfrm>
              <a:custGeom>
                <a:avLst/>
                <a:gdLst>
                  <a:gd name="T0" fmla="*/ 27 w 38"/>
                  <a:gd name="T1" fmla="*/ 38 h 38"/>
                  <a:gd name="T2" fmla="*/ 0 w 38"/>
                  <a:gd name="T3" fmla="*/ 13 h 38"/>
                  <a:gd name="T4" fmla="*/ 12 w 38"/>
                  <a:gd name="T5" fmla="*/ 0 h 38"/>
                  <a:gd name="T6" fmla="*/ 38 w 38"/>
                  <a:gd name="T7" fmla="*/ 27 h 38"/>
                  <a:gd name="T8" fmla="*/ 27 w 38"/>
                  <a:gd name="T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8">
                    <a:moveTo>
                      <a:pt x="27" y="38"/>
                    </a:moveTo>
                    <a:lnTo>
                      <a:pt x="0" y="13"/>
                    </a:lnTo>
                    <a:lnTo>
                      <a:pt x="12" y="0"/>
                    </a:lnTo>
                    <a:lnTo>
                      <a:pt x="38" y="27"/>
                    </a:lnTo>
                    <a:lnTo>
                      <a:pt x="27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86" name="TextBox 53">
            <a:extLst>
              <a:ext uri="{FF2B5EF4-FFF2-40B4-BE49-F238E27FC236}">
                <a16:creationId xmlns:a16="http://schemas.microsoft.com/office/drawing/2014/main" id="{E9FC4240-8CB7-4F00-92AE-3AA6592AA92E}"/>
              </a:ext>
            </a:extLst>
          </p:cNvPr>
          <p:cNvSpPr txBox="1"/>
          <p:nvPr/>
        </p:nvSpPr>
        <p:spPr bwMode="gray">
          <a:xfrm>
            <a:off x="1977979" y="2810947"/>
            <a:ext cx="1480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0" cap="none" spc="0" normalizeH="0" baseline="0" noProof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Submission</a:t>
            </a:r>
            <a:endParaRPr kumimoji="0" lang="en-GB" sz="1800" b="1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cxnSp>
        <p:nvCxnSpPr>
          <p:cNvPr id="87" name="Straight Connector 24">
            <a:extLst>
              <a:ext uri="{FF2B5EF4-FFF2-40B4-BE49-F238E27FC236}">
                <a16:creationId xmlns:a16="http://schemas.microsoft.com/office/drawing/2014/main" id="{C85954FD-9A0D-48C4-88E4-9868E1D8564E}"/>
              </a:ext>
            </a:extLst>
          </p:cNvPr>
          <p:cNvCxnSpPr/>
          <p:nvPr/>
        </p:nvCxnSpPr>
        <p:spPr bwMode="gray">
          <a:xfrm>
            <a:off x="2479793" y="3381424"/>
            <a:ext cx="493269" cy="3542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miter lim="800000"/>
          </a:ln>
          <a:effectLst/>
        </p:spPr>
      </p:cxnSp>
      <p:sp>
        <p:nvSpPr>
          <p:cNvPr id="92" name="Oval 16">
            <a:extLst>
              <a:ext uri="{FF2B5EF4-FFF2-40B4-BE49-F238E27FC236}">
                <a16:creationId xmlns:a16="http://schemas.microsoft.com/office/drawing/2014/main" id="{B6BEC490-46FD-4BBC-9B1F-FDB04B6771A6}"/>
              </a:ext>
            </a:extLst>
          </p:cNvPr>
          <p:cNvSpPr>
            <a:spLocks noChangeArrowheads="1"/>
          </p:cNvSpPr>
          <p:nvPr/>
        </p:nvSpPr>
        <p:spPr bwMode="gray">
          <a:xfrm>
            <a:off x="6440360" y="1651012"/>
            <a:ext cx="792000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sp>
        <p:nvSpPr>
          <p:cNvPr id="90" name="Freeform 5">
            <a:extLst>
              <a:ext uri="{FF2B5EF4-FFF2-40B4-BE49-F238E27FC236}">
                <a16:creationId xmlns:a16="http://schemas.microsoft.com/office/drawing/2014/main" id="{4FB6C585-0C74-4D8A-92CA-CAB79B8E28D6}"/>
              </a:ext>
            </a:extLst>
          </p:cNvPr>
          <p:cNvSpPr>
            <a:spLocks noEditPoints="1"/>
          </p:cNvSpPr>
          <p:nvPr/>
        </p:nvSpPr>
        <p:spPr bwMode="gray">
          <a:xfrm>
            <a:off x="4409190" y="1753316"/>
            <a:ext cx="368281" cy="512815"/>
          </a:xfrm>
          <a:custGeom>
            <a:avLst/>
            <a:gdLst>
              <a:gd name="T0" fmla="*/ 192 w 210"/>
              <a:gd name="T1" fmla="*/ 45 h 278"/>
              <a:gd name="T2" fmla="*/ 155 w 210"/>
              <a:gd name="T3" fmla="*/ 45 h 278"/>
              <a:gd name="T4" fmla="*/ 155 w 210"/>
              <a:gd name="T5" fmla="*/ 41 h 278"/>
              <a:gd name="T6" fmla="*/ 146 w 210"/>
              <a:gd name="T7" fmla="*/ 32 h 278"/>
              <a:gd name="T8" fmla="*/ 125 w 210"/>
              <a:gd name="T9" fmla="*/ 32 h 278"/>
              <a:gd name="T10" fmla="*/ 128 w 210"/>
              <a:gd name="T11" fmla="*/ 22 h 278"/>
              <a:gd name="T12" fmla="*/ 105 w 210"/>
              <a:gd name="T13" fmla="*/ 0 h 278"/>
              <a:gd name="T14" fmla="*/ 83 w 210"/>
              <a:gd name="T15" fmla="*/ 22 h 278"/>
              <a:gd name="T16" fmla="*/ 85 w 210"/>
              <a:gd name="T17" fmla="*/ 32 h 278"/>
              <a:gd name="T18" fmla="*/ 65 w 210"/>
              <a:gd name="T19" fmla="*/ 32 h 278"/>
              <a:gd name="T20" fmla="*/ 55 w 210"/>
              <a:gd name="T21" fmla="*/ 41 h 278"/>
              <a:gd name="T22" fmla="*/ 55 w 210"/>
              <a:gd name="T23" fmla="*/ 45 h 278"/>
              <a:gd name="T24" fmla="*/ 19 w 210"/>
              <a:gd name="T25" fmla="*/ 45 h 278"/>
              <a:gd name="T26" fmla="*/ 0 w 210"/>
              <a:gd name="T27" fmla="*/ 64 h 278"/>
              <a:gd name="T28" fmla="*/ 0 w 210"/>
              <a:gd name="T29" fmla="*/ 259 h 278"/>
              <a:gd name="T30" fmla="*/ 19 w 210"/>
              <a:gd name="T31" fmla="*/ 278 h 278"/>
              <a:gd name="T32" fmla="*/ 192 w 210"/>
              <a:gd name="T33" fmla="*/ 278 h 278"/>
              <a:gd name="T34" fmla="*/ 210 w 210"/>
              <a:gd name="T35" fmla="*/ 259 h 278"/>
              <a:gd name="T36" fmla="*/ 210 w 210"/>
              <a:gd name="T37" fmla="*/ 64 h 278"/>
              <a:gd name="T38" fmla="*/ 192 w 210"/>
              <a:gd name="T39" fmla="*/ 45 h 278"/>
              <a:gd name="T40" fmla="*/ 105 w 210"/>
              <a:gd name="T41" fmla="*/ 13 h 278"/>
              <a:gd name="T42" fmla="*/ 115 w 210"/>
              <a:gd name="T43" fmla="*/ 22 h 278"/>
              <a:gd name="T44" fmla="*/ 105 w 210"/>
              <a:gd name="T45" fmla="*/ 32 h 278"/>
              <a:gd name="T46" fmla="*/ 96 w 210"/>
              <a:gd name="T47" fmla="*/ 22 h 278"/>
              <a:gd name="T48" fmla="*/ 105 w 210"/>
              <a:gd name="T49" fmla="*/ 13 h 278"/>
              <a:gd name="T50" fmla="*/ 196 w 210"/>
              <a:gd name="T51" fmla="*/ 259 h 278"/>
              <a:gd name="T52" fmla="*/ 192 w 210"/>
              <a:gd name="T53" fmla="*/ 263 h 278"/>
              <a:gd name="T54" fmla="*/ 19 w 210"/>
              <a:gd name="T55" fmla="*/ 263 h 278"/>
              <a:gd name="T56" fmla="*/ 15 w 210"/>
              <a:gd name="T57" fmla="*/ 259 h 278"/>
              <a:gd name="T58" fmla="*/ 15 w 210"/>
              <a:gd name="T59" fmla="*/ 64 h 278"/>
              <a:gd name="T60" fmla="*/ 19 w 210"/>
              <a:gd name="T61" fmla="*/ 59 h 278"/>
              <a:gd name="T62" fmla="*/ 25 w 210"/>
              <a:gd name="T63" fmla="*/ 59 h 278"/>
              <a:gd name="T64" fmla="*/ 32 w 210"/>
              <a:gd name="T65" fmla="*/ 59 h 278"/>
              <a:gd name="T66" fmla="*/ 55 w 210"/>
              <a:gd name="T67" fmla="*/ 59 h 278"/>
              <a:gd name="T68" fmla="*/ 55 w 210"/>
              <a:gd name="T69" fmla="*/ 63 h 278"/>
              <a:gd name="T70" fmla="*/ 65 w 210"/>
              <a:gd name="T71" fmla="*/ 72 h 278"/>
              <a:gd name="T72" fmla="*/ 146 w 210"/>
              <a:gd name="T73" fmla="*/ 72 h 278"/>
              <a:gd name="T74" fmla="*/ 155 w 210"/>
              <a:gd name="T75" fmla="*/ 63 h 278"/>
              <a:gd name="T76" fmla="*/ 155 w 210"/>
              <a:gd name="T77" fmla="*/ 59 h 278"/>
              <a:gd name="T78" fmla="*/ 179 w 210"/>
              <a:gd name="T79" fmla="*/ 59 h 278"/>
              <a:gd name="T80" fmla="*/ 186 w 210"/>
              <a:gd name="T81" fmla="*/ 59 h 278"/>
              <a:gd name="T82" fmla="*/ 192 w 210"/>
              <a:gd name="T83" fmla="*/ 59 h 278"/>
              <a:gd name="T84" fmla="*/ 196 w 210"/>
              <a:gd name="T85" fmla="*/ 64 h 278"/>
              <a:gd name="T86" fmla="*/ 196 w 210"/>
              <a:gd name="T87" fmla="*/ 259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10" h="278">
                <a:moveTo>
                  <a:pt x="192" y="45"/>
                </a:moveTo>
                <a:cubicBezTo>
                  <a:pt x="155" y="45"/>
                  <a:pt x="155" y="45"/>
                  <a:pt x="155" y="45"/>
                </a:cubicBezTo>
                <a:cubicBezTo>
                  <a:pt x="155" y="41"/>
                  <a:pt x="155" y="41"/>
                  <a:pt x="155" y="41"/>
                </a:cubicBezTo>
                <a:cubicBezTo>
                  <a:pt x="155" y="36"/>
                  <a:pt x="151" y="32"/>
                  <a:pt x="146" y="32"/>
                </a:cubicBezTo>
                <a:cubicBezTo>
                  <a:pt x="125" y="32"/>
                  <a:pt x="125" y="32"/>
                  <a:pt x="125" y="32"/>
                </a:cubicBezTo>
                <a:cubicBezTo>
                  <a:pt x="127" y="29"/>
                  <a:pt x="128" y="26"/>
                  <a:pt x="128" y="22"/>
                </a:cubicBezTo>
                <a:cubicBezTo>
                  <a:pt x="128" y="10"/>
                  <a:pt x="118" y="0"/>
                  <a:pt x="105" y="0"/>
                </a:cubicBezTo>
                <a:cubicBezTo>
                  <a:pt x="93" y="0"/>
                  <a:pt x="83" y="10"/>
                  <a:pt x="83" y="22"/>
                </a:cubicBezTo>
                <a:cubicBezTo>
                  <a:pt x="83" y="26"/>
                  <a:pt x="84" y="29"/>
                  <a:pt x="85" y="32"/>
                </a:cubicBezTo>
                <a:cubicBezTo>
                  <a:pt x="65" y="32"/>
                  <a:pt x="65" y="32"/>
                  <a:pt x="65" y="32"/>
                </a:cubicBezTo>
                <a:cubicBezTo>
                  <a:pt x="59" y="32"/>
                  <a:pt x="55" y="36"/>
                  <a:pt x="55" y="41"/>
                </a:cubicBezTo>
                <a:cubicBezTo>
                  <a:pt x="55" y="45"/>
                  <a:pt x="55" y="45"/>
                  <a:pt x="55" y="45"/>
                </a:cubicBezTo>
                <a:cubicBezTo>
                  <a:pt x="19" y="45"/>
                  <a:pt x="19" y="45"/>
                  <a:pt x="19" y="45"/>
                </a:cubicBezTo>
                <a:cubicBezTo>
                  <a:pt x="8" y="45"/>
                  <a:pt x="0" y="53"/>
                  <a:pt x="0" y="64"/>
                </a:cubicBezTo>
                <a:cubicBezTo>
                  <a:pt x="0" y="259"/>
                  <a:pt x="0" y="259"/>
                  <a:pt x="0" y="259"/>
                </a:cubicBezTo>
                <a:cubicBezTo>
                  <a:pt x="0" y="270"/>
                  <a:pt x="8" y="278"/>
                  <a:pt x="19" y="278"/>
                </a:cubicBezTo>
                <a:cubicBezTo>
                  <a:pt x="192" y="278"/>
                  <a:pt x="192" y="278"/>
                  <a:pt x="192" y="278"/>
                </a:cubicBezTo>
                <a:cubicBezTo>
                  <a:pt x="202" y="278"/>
                  <a:pt x="210" y="270"/>
                  <a:pt x="210" y="259"/>
                </a:cubicBezTo>
                <a:cubicBezTo>
                  <a:pt x="210" y="64"/>
                  <a:pt x="210" y="64"/>
                  <a:pt x="210" y="64"/>
                </a:cubicBezTo>
                <a:cubicBezTo>
                  <a:pt x="210" y="53"/>
                  <a:pt x="202" y="45"/>
                  <a:pt x="192" y="45"/>
                </a:cubicBezTo>
                <a:close/>
                <a:moveTo>
                  <a:pt x="105" y="13"/>
                </a:moveTo>
                <a:cubicBezTo>
                  <a:pt x="111" y="13"/>
                  <a:pt x="115" y="17"/>
                  <a:pt x="115" y="22"/>
                </a:cubicBezTo>
                <a:cubicBezTo>
                  <a:pt x="115" y="28"/>
                  <a:pt x="111" y="32"/>
                  <a:pt x="105" y="32"/>
                </a:cubicBezTo>
                <a:cubicBezTo>
                  <a:pt x="100" y="32"/>
                  <a:pt x="96" y="28"/>
                  <a:pt x="96" y="22"/>
                </a:cubicBezTo>
                <a:cubicBezTo>
                  <a:pt x="96" y="17"/>
                  <a:pt x="100" y="13"/>
                  <a:pt x="105" y="13"/>
                </a:cubicBezTo>
                <a:close/>
                <a:moveTo>
                  <a:pt x="196" y="259"/>
                </a:moveTo>
                <a:cubicBezTo>
                  <a:pt x="196" y="261"/>
                  <a:pt x="194" y="263"/>
                  <a:pt x="192" y="263"/>
                </a:cubicBezTo>
                <a:cubicBezTo>
                  <a:pt x="19" y="263"/>
                  <a:pt x="19" y="263"/>
                  <a:pt x="19" y="263"/>
                </a:cubicBezTo>
                <a:cubicBezTo>
                  <a:pt x="17" y="263"/>
                  <a:pt x="15" y="261"/>
                  <a:pt x="15" y="259"/>
                </a:cubicBezTo>
                <a:cubicBezTo>
                  <a:pt x="15" y="64"/>
                  <a:pt x="15" y="64"/>
                  <a:pt x="15" y="64"/>
                </a:cubicBezTo>
                <a:cubicBezTo>
                  <a:pt x="15" y="61"/>
                  <a:pt x="17" y="59"/>
                  <a:pt x="19" y="59"/>
                </a:cubicBezTo>
                <a:cubicBezTo>
                  <a:pt x="25" y="59"/>
                  <a:pt x="25" y="59"/>
                  <a:pt x="25" y="59"/>
                </a:cubicBezTo>
                <a:cubicBezTo>
                  <a:pt x="32" y="59"/>
                  <a:pt x="32" y="59"/>
                  <a:pt x="32" y="59"/>
                </a:cubicBezTo>
                <a:cubicBezTo>
                  <a:pt x="55" y="59"/>
                  <a:pt x="55" y="59"/>
                  <a:pt x="55" y="59"/>
                </a:cubicBezTo>
                <a:cubicBezTo>
                  <a:pt x="55" y="63"/>
                  <a:pt x="55" y="63"/>
                  <a:pt x="55" y="63"/>
                </a:cubicBezTo>
                <a:cubicBezTo>
                  <a:pt x="55" y="68"/>
                  <a:pt x="59" y="72"/>
                  <a:pt x="65" y="72"/>
                </a:cubicBezTo>
                <a:cubicBezTo>
                  <a:pt x="146" y="72"/>
                  <a:pt x="146" y="72"/>
                  <a:pt x="146" y="72"/>
                </a:cubicBezTo>
                <a:cubicBezTo>
                  <a:pt x="151" y="72"/>
                  <a:pt x="155" y="68"/>
                  <a:pt x="155" y="63"/>
                </a:cubicBezTo>
                <a:cubicBezTo>
                  <a:pt x="155" y="59"/>
                  <a:pt x="155" y="59"/>
                  <a:pt x="155" y="59"/>
                </a:cubicBezTo>
                <a:cubicBezTo>
                  <a:pt x="179" y="59"/>
                  <a:pt x="179" y="59"/>
                  <a:pt x="179" y="59"/>
                </a:cubicBezTo>
                <a:cubicBezTo>
                  <a:pt x="186" y="59"/>
                  <a:pt x="186" y="59"/>
                  <a:pt x="186" y="59"/>
                </a:cubicBezTo>
                <a:cubicBezTo>
                  <a:pt x="192" y="59"/>
                  <a:pt x="192" y="59"/>
                  <a:pt x="192" y="59"/>
                </a:cubicBezTo>
                <a:cubicBezTo>
                  <a:pt x="194" y="59"/>
                  <a:pt x="196" y="61"/>
                  <a:pt x="196" y="64"/>
                </a:cubicBezTo>
                <a:lnTo>
                  <a:pt x="196" y="25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sp>
        <p:nvSpPr>
          <p:cNvPr id="91" name="Freeform 6">
            <a:extLst>
              <a:ext uri="{FF2B5EF4-FFF2-40B4-BE49-F238E27FC236}">
                <a16:creationId xmlns:a16="http://schemas.microsoft.com/office/drawing/2014/main" id="{BDFC3DCF-1972-42F7-B0EE-CB110D611343}"/>
              </a:ext>
            </a:extLst>
          </p:cNvPr>
          <p:cNvSpPr>
            <a:spLocks/>
          </p:cNvSpPr>
          <p:nvPr/>
        </p:nvSpPr>
        <p:spPr bwMode="gray">
          <a:xfrm>
            <a:off x="4464957" y="1942207"/>
            <a:ext cx="223451" cy="214310"/>
          </a:xfrm>
          <a:custGeom>
            <a:avLst/>
            <a:gdLst>
              <a:gd name="T0" fmla="*/ 122 w 128"/>
              <a:gd name="T1" fmla="*/ 4 h 116"/>
              <a:gd name="T2" fmla="*/ 105 w 128"/>
              <a:gd name="T3" fmla="*/ 6 h 116"/>
              <a:gd name="T4" fmla="*/ 44 w 128"/>
              <a:gd name="T5" fmla="*/ 81 h 116"/>
              <a:gd name="T6" fmla="*/ 24 w 128"/>
              <a:gd name="T7" fmla="*/ 58 h 116"/>
              <a:gd name="T8" fmla="*/ 7 w 128"/>
              <a:gd name="T9" fmla="*/ 56 h 116"/>
              <a:gd name="T10" fmla="*/ 5 w 128"/>
              <a:gd name="T11" fmla="*/ 71 h 116"/>
              <a:gd name="T12" fmla="*/ 45 w 128"/>
              <a:gd name="T13" fmla="*/ 116 h 116"/>
              <a:gd name="T14" fmla="*/ 124 w 128"/>
              <a:gd name="T15" fmla="*/ 19 h 116"/>
              <a:gd name="T16" fmla="*/ 122 w 128"/>
              <a:gd name="T17" fmla="*/ 4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8" h="116">
                <a:moveTo>
                  <a:pt x="122" y="4"/>
                </a:moveTo>
                <a:cubicBezTo>
                  <a:pt x="116" y="0"/>
                  <a:pt x="109" y="1"/>
                  <a:pt x="105" y="6"/>
                </a:cubicBezTo>
                <a:cubicBezTo>
                  <a:pt x="44" y="81"/>
                  <a:pt x="44" y="81"/>
                  <a:pt x="44" y="81"/>
                </a:cubicBezTo>
                <a:cubicBezTo>
                  <a:pt x="24" y="58"/>
                  <a:pt x="24" y="58"/>
                  <a:pt x="24" y="58"/>
                </a:cubicBezTo>
                <a:cubicBezTo>
                  <a:pt x="19" y="53"/>
                  <a:pt x="12" y="52"/>
                  <a:pt x="7" y="56"/>
                </a:cubicBezTo>
                <a:cubicBezTo>
                  <a:pt x="1" y="60"/>
                  <a:pt x="0" y="66"/>
                  <a:pt x="5" y="71"/>
                </a:cubicBezTo>
                <a:cubicBezTo>
                  <a:pt x="45" y="116"/>
                  <a:pt x="45" y="116"/>
                  <a:pt x="45" y="116"/>
                </a:cubicBezTo>
                <a:cubicBezTo>
                  <a:pt x="124" y="19"/>
                  <a:pt x="124" y="19"/>
                  <a:pt x="124" y="19"/>
                </a:cubicBezTo>
                <a:cubicBezTo>
                  <a:pt x="128" y="14"/>
                  <a:pt x="127" y="7"/>
                  <a:pt x="122" y="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32BA8AF-CB21-4E08-B438-970D2BAA569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9894" y="1769841"/>
            <a:ext cx="507639" cy="554342"/>
          </a:xfrm>
          <a:prstGeom prst="rect">
            <a:avLst/>
          </a:prstGeom>
        </p:spPr>
      </p:pic>
      <p:pic>
        <p:nvPicPr>
          <p:cNvPr id="5124" name="Picture 4" descr="RÃ©sultat de recherche d'images pour &quot;money icone dark blue&quot;">
            <a:extLst>
              <a:ext uri="{FF2B5EF4-FFF2-40B4-BE49-F238E27FC236}">
                <a16:creationId xmlns:a16="http://schemas.microsoft.com/office/drawing/2014/main" id="{FB0D8689-FBF4-4C34-A105-9E9FF3127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3006" y="1785914"/>
            <a:ext cx="522196" cy="52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AutoShape 8">
            <a:extLst>
              <a:ext uri="{FF2B5EF4-FFF2-40B4-BE49-F238E27FC236}">
                <a16:creationId xmlns:a16="http://schemas.microsoft.com/office/drawing/2014/main" id="{038EAE48-8ABD-4ABE-BB26-7382BD98D2C0}"/>
              </a:ext>
            </a:extLst>
          </p:cNvPr>
          <p:cNvSpPr>
            <a:spLocks noChangeArrowheads="1"/>
          </p:cNvSpPr>
          <p:nvPr/>
        </p:nvSpPr>
        <p:spPr bwMode="gray">
          <a:xfrm>
            <a:off x="192371" y="3465520"/>
            <a:ext cx="1444272" cy="801164"/>
          </a:xfrm>
          <a:prstGeom prst="homePlate">
            <a:avLst>
              <a:gd name="adj" fmla="val 22260"/>
            </a:avLst>
          </a:prstGeom>
          <a:solidFill>
            <a:srgbClr val="E87423"/>
          </a:solidFill>
          <a:ln w="19050">
            <a:noFill/>
            <a:miter lim="800000"/>
            <a:headEnd/>
            <a:tailEnd/>
          </a:ln>
          <a:effectLst/>
        </p:spPr>
        <p:txBody>
          <a:bodyPr lIns="32400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/>
            <a:r>
              <a:rPr lang="en-US" altLang="de-DE" sz="1600" b="1">
                <a:solidFill>
                  <a:schemeClr val="bg1"/>
                </a:solidFill>
                <a:latin typeface="+mn-lt"/>
              </a:rPr>
              <a:t>Other Expense </a:t>
            </a:r>
            <a:r>
              <a:rPr lang="en-US" altLang="de-DE" sz="1600" b="1">
                <a:solidFill>
                  <a:schemeClr val="bg1"/>
                </a:solidFill>
              </a:rPr>
              <a:t>S</a:t>
            </a:r>
            <a:r>
              <a:rPr lang="en-US" altLang="de-DE" sz="1600" b="1">
                <a:solidFill>
                  <a:schemeClr val="bg1"/>
                </a:solidFill>
                <a:latin typeface="+mn-lt"/>
              </a:rPr>
              <a:t>oftware</a:t>
            </a:r>
          </a:p>
        </p:txBody>
      </p:sp>
      <p:sp>
        <p:nvSpPr>
          <p:cNvPr id="94" name="AutoShape 8">
            <a:extLst>
              <a:ext uri="{FF2B5EF4-FFF2-40B4-BE49-F238E27FC236}">
                <a16:creationId xmlns:a16="http://schemas.microsoft.com/office/drawing/2014/main" id="{D6A7C570-8104-41E6-8204-EEDF5C8C9A38}"/>
              </a:ext>
            </a:extLst>
          </p:cNvPr>
          <p:cNvSpPr>
            <a:spLocks noChangeArrowheads="1"/>
          </p:cNvSpPr>
          <p:nvPr/>
        </p:nvSpPr>
        <p:spPr bwMode="gray">
          <a:xfrm>
            <a:off x="188754" y="4488594"/>
            <a:ext cx="1444272" cy="735962"/>
          </a:xfrm>
          <a:prstGeom prst="homePlate">
            <a:avLst>
              <a:gd name="adj" fmla="val 22260"/>
            </a:avLst>
          </a:prstGeom>
          <a:solidFill>
            <a:srgbClr val="00B050"/>
          </a:solidFill>
          <a:ln w="19050">
            <a:noFill/>
            <a:miter lim="800000"/>
            <a:headEnd/>
            <a:tailEnd/>
          </a:ln>
          <a:effectLst/>
        </p:spPr>
        <p:txBody>
          <a:bodyPr lIns="32400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/>
            <a:r>
              <a:rPr lang="en-US" altLang="de-DE" b="1" err="1">
                <a:solidFill>
                  <a:schemeClr val="bg1"/>
                </a:solidFill>
                <a:latin typeface="+mn-lt"/>
              </a:rPr>
              <a:t>Approvi</a:t>
            </a:r>
            <a:endParaRPr lang="en-US" altLang="de-DE" sz="2000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95" name="Content Placeholder 19">
            <a:extLst>
              <a:ext uri="{FF2B5EF4-FFF2-40B4-BE49-F238E27FC236}">
                <a16:creationId xmlns:a16="http://schemas.microsoft.com/office/drawing/2014/main" id="{47BD6003-1EDD-4F36-A915-E10E1D388A14}"/>
              </a:ext>
            </a:extLst>
          </p:cNvPr>
          <p:cNvSpPr txBox="1">
            <a:spLocks/>
          </p:cNvSpPr>
          <p:nvPr/>
        </p:nvSpPr>
        <p:spPr>
          <a:xfrm>
            <a:off x="1780656" y="4530262"/>
            <a:ext cx="1891542" cy="478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+mn-ea"/>
                <a:cs typeface="+mn-cs"/>
              </a:rPr>
              <a:t>1 day</a:t>
            </a:r>
          </a:p>
        </p:txBody>
      </p:sp>
      <p:sp>
        <p:nvSpPr>
          <p:cNvPr id="96" name="Content Placeholder 19">
            <a:extLst>
              <a:ext uri="{FF2B5EF4-FFF2-40B4-BE49-F238E27FC236}">
                <a16:creationId xmlns:a16="http://schemas.microsoft.com/office/drawing/2014/main" id="{A3DD4E30-C0F9-440A-89D0-05B334F0AF44}"/>
              </a:ext>
            </a:extLst>
          </p:cNvPr>
          <p:cNvSpPr txBox="1">
            <a:spLocks/>
          </p:cNvSpPr>
          <p:nvPr/>
        </p:nvSpPr>
        <p:spPr>
          <a:xfrm>
            <a:off x="3940760" y="3809409"/>
            <a:ext cx="1891542" cy="4780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800" b="1">
                <a:solidFill>
                  <a:srgbClr val="E87423"/>
                </a:solidFill>
              </a:rPr>
              <a:t>5</a:t>
            </a: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E87423"/>
                </a:solidFill>
                <a:effectLst/>
                <a:uLnTx/>
                <a:uFillTx/>
                <a:ea typeface="+mn-ea"/>
                <a:cs typeface="+mn-cs"/>
              </a:rPr>
              <a:t>-10 days</a:t>
            </a:r>
          </a:p>
        </p:txBody>
      </p:sp>
      <p:sp>
        <p:nvSpPr>
          <p:cNvPr id="97" name="Content Placeholder 19">
            <a:extLst>
              <a:ext uri="{FF2B5EF4-FFF2-40B4-BE49-F238E27FC236}">
                <a16:creationId xmlns:a16="http://schemas.microsoft.com/office/drawing/2014/main" id="{910BB18C-8645-445F-9533-C11594761E02}"/>
              </a:ext>
            </a:extLst>
          </p:cNvPr>
          <p:cNvSpPr txBox="1">
            <a:spLocks/>
          </p:cNvSpPr>
          <p:nvPr/>
        </p:nvSpPr>
        <p:spPr>
          <a:xfrm>
            <a:off x="3967458" y="4524756"/>
            <a:ext cx="1891542" cy="478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+mn-ea"/>
                <a:cs typeface="+mn-cs"/>
              </a:rPr>
              <a:t>1 day</a:t>
            </a:r>
          </a:p>
        </p:txBody>
      </p:sp>
      <p:sp>
        <p:nvSpPr>
          <p:cNvPr id="98" name="Content Placeholder 19">
            <a:extLst>
              <a:ext uri="{FF2B5EF4-FFF2-40B4-BE49-F238E27FC236}">
                <a16:creationId xmlns:a16="http://schemas.microsoft.com/office/drawing/2014/main" id="{5D843D15-249D-46BF-99E8-324C77A4DDDE}"/>
              </a:ext>
            </a:extLst>
          </p:cNvPr>
          <p:cNvSpPr txBox="1">
            <a:spLocks/>
          </p:cNvSpPr>
          <p:nvPr/>
        </p:nvSpPr>
        <p:spPr>
          <a:xfrm>
            <a:off x="6149431" y="3814365"/>
            <a:ext cx="1891542" cy="4780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E87423"/>
                </a:solidFill>
                <a:effectLst/>
                <a:uLnTx/>
                <a:uFillTx/>
                <a:ea typeface="+mn-ea"/>
                <a:cs typeface="+mn-cs"/>
              </a:rPr>
              <a:t>1-5 days</a:t>
            </a:r>
          </a:p>
        </p:txBody>
      </p:sp>
      <p:sp>
        <p:nvSpPr>
          <p:cNvPr id="99" name="Content Placeholder 19">
            <a:extLst>
              <a:ext uri="{FF2B5EF4-FFF2-40B4-BE49-F238E27FC236}">
                <a16:creationId xmlns:a16="http://schemas.microsoft.com/office/drawing/2014/main" id="{03E4F865-D8B2-44E2-B912-62D7D6847769}"/>
              </a:ext>
            </a:extLst>
          </p:cNvPr>
          <p:cNvSpPr txBox="1">
            <a:spLocks/>
          </p:cNvSpPr>
          <p:nvPr/>
        </p:nvSpPr>
        <p:spPr>
          <a:xfrm>
            <a:off x="6149431" y="4530311"/>
            <a:ext cx="1891542" cy="478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+mn-ea"/>
                <a:cs typeface="+mn-cs"/>
              </a:rPr>
              <a:t>0-1 day</a:t>
            </a:r>
          </a:p>
        </p:txBody>
      </p:sp>
      <p:sp>
        <p:nvSpPr>
          <p:cNvPr id="100" name="Content Placeholder 19">
            <a:extLst>
              <a:ext uri="{FF2B5EF4-FFF2-40B4-BE49-F238E27FC236}">
                <a16:creationId xmlns:a16="http://schemas.microsoft.com/office/drawing/2014/main" id="{9FACFA8F-DF26-4A24-8BA6-DA44B3EDEE92}"/>
              </a:ext>
            </a:extLst>
          </p:cNvPr>
          <p:cNvSpPr txBox="1">
            <a:spLocks/>
          </p:cNvSpPr>
          <p:nvPr/>
        </p:nvSpPr>
        <p:spPr>
          <a:xfrm>
            <a:off x="8453548" y="3828251"/>
            <a:ext cx="1891542" cy="4780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E87423"/>
                </a:solidFill>
                <a:effectLst/>
                <a:uLnTx/>
                <a:uFillTx/>
                <a:ea typeface="+mn-ea"/>
                <a:cs typeface="+mn-cs"/>
              </a:rPr>
              <a:t>1-5 days</a:t>
            </a:r>
          </a:p>
        </p:txBody>
      </p:sp>
      <p:sp>
        <p:nvSpPr>
          <p:cNvPr id="101" name="Content Placeholder 19">
            <a:extLst>
              <a:ext uri="{FF2B5EF4-FFF2-40B4-BE49-F238E27FC236}">
                <a16:creationId xmlns:a16="http://schemas.microsoft.com/office/drawing/2014/main" id="{8ED98B8B-FBB3-46C9-B4EA-EBEB5FA65E25}"/>
              </a:ext>
            </a:extLst>
          </p:cNvPr>
          <p:cNvSpPr txBox="1">
            <a:spLocks/>
          </p:cNvSpPr>
          <p:nvPr/>
        </p:nvSpPr>
        <p:spPr>
          <a:xfrm>
            <a:off x="8453548" y="4511420"/>
            <a:ext cx="1891542" cy="478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+mn-ea"/>
                <a:cs typeface="+mn-cs"/>
              </a:rPr>
              <a:t>0-1 day</a:t>
            </a:r>
          </a:p>
        </p:txBody>
      </p:sp>
      <p:sp>
        <p:nvSpPr>
          <p:cNvPr id="102" name="TextBox 17">
            <a:extLst>
              <a:ext uri="{FF2B5EF4-FFF2-40B4-BE49-F238E27FC236}">
                <a16:creationId xmlns:a16="http://schemas.microsoft.com/office/drawing/2014/main" id="{CD25898C-E713-4E38-A527-7F69448B015E}"/>
              </a:ext>
            </a:extLst>
          </p:cNvPr>
          <p:cNvSpPr txBox="1">
            <a:spLocks/>
          </p:cNvSpPr>
          <p:nvPr/>
        </p:nvSpPr>
        <p:spPr>
          <a:xfrm>
            <a:off x="9930714" y="3682401"/>
            <a:ext cx="2203965" cy="470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en-US" baseline="0" dirty="0">
                <a:latin typeface="+mn-lt"/>
              </a:defRPr>
            </a:lvl1pPr>
            <a:lvl2pPr marL="194400" lvl="1" indent="-190800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en-US" baseline="0" dirty="0">
                <a:latin typeface="+mn-lt"/>
              </a:defRPr>
            </a:lvl2pPr>
            <a:lvl3pPr marL="481012" lvl="2" indent="-285750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en-US" baseline="0" dirty="0">
                <a:latin typeface="+mn-lt"/>
              </a:defRPr>
            </a:lvl3pPr>
            <a:lvl4pPr marL="615600" lvl="3" indent="-154800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en-US" baseline="0" dirty="0">
                <a:latin typeface="+mn-lt"/>
              </a:defRPr>
            </a:lvl4pPr>
            <a:lvl5pPr marL="748800" lvl="4" indent="-129600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en-US" baseline="0" dirty="0"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algn="ctr">
              <a:lnSpc>
                <a:spcPts val="3877"/>
              </a:lnSpc>
            </a:pPr>
            <a:r>
              <a:rPr lang="en-US" sz="2800" b="1">
                <a:solidFill>
                  <a:srgbClr val="E87423"/>
                </a:solidFill>
              </a:rPr>
              <a:t>20 days</a:t>
            </a:r>
          </a:p>
        </p:txBody>
      </p:sp>
      <p:sp>
        <p:nvSpPr>
          <p:cNvPr id="106" name="TextBox 91">
            <a:extLst>
              <a:ext uri="{FF2B5EF4-FFF2-40B4-BE49-F238E27FC236}">
                <a16:creationId xmlns:a16="http://schemas.microsoft.com/office/drawing/2014/main" id="{3CB6D644-E36C-4578-A62E-D522EF4B5DC6}"/>
              </a:ext>
            </a:extLst>
          </p:cNvPr>
          <p:cNvSpPr txBox="1"/>
          <p:nvPr/>
        </p:nvSpPr>
        <p:spPr>
          <a:xfrm>
            <a:off x="10265253" y="1683749"/>
            <a:ext cx="1534886" cy="1107996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>
            <a:lvl1pPr marL="342900" lvl="0" indent="-342900" defTabSz="913526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lang="en-US" sz="2000" b="0" baseline="0" dirty="0">
                <a:solidFill>
                  <a:schemeClr val="accent3"/>
                </a:solidFill>
                <a:latin typeface="Franklin Gothic Book" panose="020B0503020102020204" pitchFamily="34" charset="0"/>
                <a:cs typeface="Calibri" panose="020F0502020204030204" pitchFamily="34" charset="0"/>
              </a:defRPr>
            </a:lvl1pPr>
            <a:lvl2pPr marL="197607" indent="-195987" defTabSz="913526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lang="en-US" sz="2000" b="0" baseline="0" dirty="0">
                <a:solidFill>
                  <a:schemeClr val="accent3"/>
                </a:solidFill>
                <a:latin typeface="Franklin Gothic Book" panose="020B0503020102020204" pitchFamily="34" charset="0"/>
                <a:cs typeface="Calibri" panose="020F0502020204030204" pitchFamily="34" charset="0"/>
              </a:defRPr>
            </a:lvl2pPr>
            <a:lvl3pPr marL="466481" lvl="2" indent="-267255" defTabSz="913526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lang="en-US" sz="2000" b="0" baseline="0" dirty="0">
                <a:solidFill>
                  <a:schemeClr val="accent3"/>
                </a:solidFill>
                <a:latin typeface="Franklin Gothic Book" panose="020B0503020102020204" pitchFamily="34" charset="0"/>
                <a:cs typeface="Calibri" panose="020F0502020204030204" pitchFamily="34" charset="0"/>
              </a:defRPr>
            </a:lvl3pPr>
            <a:lvl4pPr marL="626835" lvl="3" indent="-158733" defTabSz="913526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lang="en-US" sz="2000" b="0" baseline="0" dirty="0">
                <a:solidFill>
                  <a:schemeClr val="accent3"/>
                </a:solidFill>
                <a:latin typeface="Franklin Gothic Book" panose="020B0503020102020204" pitchFamily="34" charset="0"/>
                <a:cs typeface="Calibri" panose="020F0502020204030204" pitchFamily="34" charset="0"/>
              </a:defRPr>
            </a:lvl4pPr>
            <a:lvl5pPr marL="765029" lvl="4" indent="-132818" defTabSz="913526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en-US" sz="2000" b="0" baseline="0" dirty="0">
                <a:solidFill>
                  <a:schemeClr val="accent3"/>
                </a:solidFill>
                <a:latin typeface="Franklin Gothic Book" panose="020B0503020102020204" pitchFamily="34" charset="0"/>
                <a:cs typeface="Calibri" panose="020F0502020204030204" pitchFamily="34" charset="0"/>
              </a:defRPr>
            </a:lvl5pPr>
            <a:lvl6pPr marL="765029" lvl="5" indent="-132818" defTabSz="913526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/>
            </a:lvl6pPr>
            <a:lvl7pPr marL="765029" indent="-132818" defTabSz="913526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/>
            </a:lvl7pPr>
            <a:lvl8pPr marL="765029" indent="-132818" defTabSz="913526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/>
            </a:lvl8pPr>
            <a:lvl9pPr marL="765029" indent="-132818" defTabSz="913526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lang="x-none" sz="1632" baseline="0"/>
            </a:lvl9pPr>
          </a:lstStyle>
          <a:p>
            <a:pPr marL="0" indent="0" algn="ctr">
              <a:buNone/>
            </a:pPr>
            <a:r>
              <a:rPr lang="en-GB" sz="1800" b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Average Expense Processing </a:t>
            </a:r>
          </a:p>
          <a:p>
            <a:pPr marL="0" indent="0" algn="ctr">
              <a:buNone/>
            </a:pPr>
            <a:r>
              <a:rPr lang="en-GB" sz="1800" b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Time</a:t>
            </a:r>
            <a:endParaRPr lang="en-US" sz="18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07" name="TextBox 17">
            <a:extLst>
              <a:ext uri="{FF2B5EF4-FFF2-40B4-BE49-F238E27FC236}">
                <a16:creationId xmlns:a16="http://schemas.microsoft.com/office/drawing/2014/main" id="{7C0714A0-5A5C-463B-8EE5-241CA9B7701D}"/>
              </a:ext>
            </a:extLst>
          </p:cNvPr>
          <p:cNvSpPr txBox="1">
            <a:spLocks/>
          </p:cNvSpPr>
          <p:nvPr/>
        </p:nvSpPr>
        <p:spPr>
          <a:xfrm>
            <a:off x="9930714" y="4392361"/>
            <a:ext cx="2203965" cy="470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lvl="0" indent="0" defTabSz="895350" eaLnBrk="1" latinLnBrk="0" hangingPunct="1">
              <a:buClr>
                <a:schemeClr val="tx2"/>
              </a:buClr>
              <a:buSzPct val="100000"/>
              <a:defRPr lang="en-US" baseline="0" dirty="0">
                <a:latin typeface="+mn-lt"/>
              </a:defRPr>
            </a:lvl1pPr>
            <a:lvl2pPr marL="194400" lvl="1" indent="-190800" defTabSz="895350" eaLnBrk="1" latinLnBrk="0" hangingPunct="1">
              <a:buClr>
                <a:schemeClr val="tx2"/>
              </a:buClr>
              <a:buSzPct val="125000"/>
              <a:buFont typeface="Arial" charset="0"/>
              <a:buChar char="▪"/>
              <a:defRPr lang="en-US" baseline="0" dirty="0">
                <a:latin typeface="+mn-lt"/>
              </a:defRPr>
            </a:lvl2pPr>
            <a:lvl3pPr marL="481012" lvl="2" indent="-285750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–"/>
              <a:defRPr lang="en-US" baseline="0" dirty="0">
                <a:latin typeface="+mn-lt"/>
              </a:defRPr>
            </a:lvl3pPr>
            <a:lvl4pPr marL="615600" lvl="3" indent="-154800" defTabSz="895350" eaLnBrk="1" latinLnBrk="0" hangingPunct="1">
              <a:buClr>
                <a:schemeClr val="tx2"/>
              </a:buClr>
              <a:buSzPct val="120000"/>
              <a:buFont typeface="Arial" charset="0"/>
              <a:buChar char="▫"/>
              <a:defRPr lang="en-US" baseline="0" dirty="0">
                <a:latin typeface="+mn-lt"/>
              </a:defRPr>
            </a:lvl4pPr>
            <a:lvl5pPr marL="748800" lvl="4" indent="-129600" defTabSz="895350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lang="en-US" baseline="0" dirty="0">
                <a:latin typeface="+mn-lt"/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>
                <a:latin typeface="+mn-lt"/>
              </a:defRPr>
            </a:lvl9pPr>
          </a:lstStyle>
          <a:p>
            <a:pPr algn="ctr">
              <a:lnSpc>
                <a:spcPts val="3877"/>
              </a:lnSpc>
            </a:pPr>
            <a:r>
              <a:rPr lang="en-US" sz="2800" b="1">
                <a:solidFill>
                  <a:srgbClr val="00B050"/>
                </a:solidFill>
              </a:rPr>
              <a:t>4 days</a:t>
            </a:r>
          </a:p>
        </p:txBody>
      </p:sp>
      <p:sp>
        <p:nvSpPr>
          <p:cNvPr id="5" name="Accolade ouvrante 4">
            <a:extLst>
              <a:ext uri="{FF2B5EF4-FFF2-40B4-BE49-F238E27FC236}">
                <a16:creationId xmlns:a16="http://schemas.microsoft.com/office/drawing/2014/main" id="{3196586A-D77C-4DA9-AB20-977E62CB22D3}"/>
              </a:ext>
            </a:extLst>
          </p:cNvPr>
          <p:cNvSpPr/>
          <p:nvPr/>
        </p:nvSpPr>
        <p:spPr>
          <a:xfrm rot="16200000">
            <a:off x="5990343" y="1284187"/>
            <a:ext cx="278295" cy="7602447"/>
          </a:xfrm>
          <a:prstGeom prst="lef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73">
            <a:extLst>
              <a:ext uri="{FF2B5EF4-FFF2-40B4-BE49-F238E27FC236}">
                <a16:creationId xmlns:a16="http://schemas.microsoft.com/office/drawing/2014/main" id="{2DFA2B82-8AD9-4B72-9FCC-0E699C46942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28267" y="5384266"/>
            <a:ext cx="7602447" cy="604749"/>
          </a:xfrm>
          <a:prstGeom prst="rect">
            <a:avLst/>
          </a:prstGeom>
          <a:solidFill>
            <a:srgbClr val="005390"/>
          </a:solidFill>
          <a:ln w="6350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GB" sz="2000" b="1">
                <a:solidFill>
                  <a:schemeClr val="bg1"/>
                </a:solidFill>
              </a:rPr>
              <a:t>One platform, one UX, one secured set of data</a:t>
            </a:r>
          </a:p>
          <a:p>
            <a:pPr algn="ctr"/>
            <a:r>
              <a:rPr lang="en-GB" sz="2000" b="1">
                <a:solidFill>
                  <a:schemeClr val="bg1"/>
                </a:solidFill>
              </a:rPr>
              <a:t>Seamless, simple, cost-effective, digital, secured</a:t>
            </a:r>
            <a:endParaRPr lang="en-HK" sz="2000" b="1">
              <a:solidFill>
                <a:schemeClr val="bg1"/>
              </a:solidFill>
            </a:endParaRP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AC22243A-CD8C-44A1-B933-0F664360E592}"/>
              </a:ext>
            </a:extLst>
          </p:cNvPr>
          <p:cNvCxnSpPr/>
          <p:nvPr/>
        </p:nvCxnSpPr>
        <p:spPr>
          <a:xfrm>
            <a:off x="1702904" y="4359231"/>
            <a:ext cx="98861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66344307-0173-FC40-AF47-E33B6E1AD716}"/>
              </a:ext>
            </a:extLst>
          </p:cNvPr>
          <p:cNvSpPr/>
          <p:nvPr/>
        </p:nvSpPr>
        <p:spPr>
          <a:xfrm>
            <a:off x="5068345" y="-556"/>
            <a:ext cx="1472757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Go To Market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67E4E54-62D0-3D4B-B4AF-C3BDA23AADDF}"/>
              </a:ext>
            </a:extLst>
          </p:cNvPr>
          <p:cNvSpPr/>
          <p:nvPr/>
        </p:nvSpPr>
        <p:spPr>
          <a:xfrm>
            <a:off x="6541102" y="-596"/>
            <a:ext cx="1472756" cy="499589"/>
          </a:xfrm>
          <a:prstGeom prst="rect">
            <a:avLst/>
          </a:prstGeom>
          <a:solidFill>
            <a:srgbClr val="0808C2"/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Competition</a:t>
            </a:r>
          </a:p>
        </p:txBody>
      </p:sp>
      <p:sp>
        <p:nvSpPr>
          <p:cNvPr id="103" name="TextBox 28">
            <a:extLst>
              <a:ext uri="{FF2B5EF4-FFF2-40B4-BE49-F238E27FC236}">
                <a16:creationId xmlns:a16="http://schemas.microsoft.com/office/drawing/2014/main" id="{042D8EE3-4CE3-4E4F-B7D9-8329D3318A3B}"/>
              </a:ext>
            </a:extLst>
          </p:cNvPr>
          <p:cNvSpPr txBox="1"/>
          <p:nvPr/>
        </p:nvSpPr>
        <p:spPr bwMode="gray">
          <a:xfrm>
            <a:off x="10243599" y="2789933"/>
            <a:ext cx="1661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>
                <a:solidFill>
                  <a:schemeClr val="accent1"/>
                </a:solidFill>
              </a:rPr>
              <a:t>Total</a:t>
            </a:r>
            <a:endParaRPr kumimoji="0" lang="en-GB" sz="1800" b="1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973F4D-FC44-E445-86FE-1D153DAE1C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AEE417-E275-F042-BEB6-B71E482A0FA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6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499998"/>
            <a:ext cx="12192000" cy="2800390"/>
          </a:xfrm>
          <a:prstGeom prst="rect">
            <a:avLst/>
          </a:prstGeom>
          <a:solidFill>
            <a:srgbClr val="0808C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8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AutoShape 2" descr="Image result for check mark">
            <a:extLst>
              <a:ext uri="{FF2B5EF4-FFF2-40B4-BE49-F238E27FC236}">
                <a16:creationId xmlns:a16="http://schemas.microsoft.com/office/drawing/2014/main" id="{50A718F7-A14D-47A5-9F57-084B948CB4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CEAC0F6-D30C-49AD-902A-092F434B62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505" y="387560"/>
            <a:ext cx="5297588" cy="184696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7B21455-4380-4E72-8EF9-B54665B909F1}"/>
              </a:ext>
            </a:extLst>
          </p:cNvPr>
          <p:cNvSpPr txBox="1">
            <a:spLocks/>
          </p:cNvSpPr>
          <p:nvPr/>
        </p:nvSpPr>
        <p:spPr>
          <a:xfrm>
            <a:off x="519601" y="2234527"/>
            <a:ext cx="5021395" cy="147151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-113">
                <a:solidFill>
                  <a:schemeClr val="tx1">
                    <a:lumMod val="75000"/>
                    <a:lumOff val="2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j-cs"/>
              </a:defRPr>
            </a:lvl1pPr>
          </a:lstStyle>
          <a:p>
            <a:endParaRPr lang="en-HK" sz="32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77645A-5E2D-4DE7-A2F9-B99EBEBBE3A6}"/>
              </a:ext>
            </a:extLst>
          </p:cNvPr>
          <p:cNvSpPr txBox="1">
            <a:spLocks/>
          </p:cNvSpPr>
          <p:nvPr/>
        </p:nvSpPr>
        <p:spPr>
          <a:xfrm>
            <a:off x="6268729" y="387560"/>
            <a:ext cx="5021395" cy="241283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-113">
                <a:solidFill>
                  <a:schemeClr val="tx1">
                    <a:lumMod val="75000"/>
                    <a:lumOff val="2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j-cs"/>
              </a:defRPr>
            </a:lvl1pPr>
          </a:lstStyle>
          <a:p>
            <a:r>
              <a:rPr lang="en-US" sz="3200" err="1">
                <a:solidFill>
                  <a:schemeClr val="tx1"/>
                </a:solidFill>
              </a:rPr>
              <a:t>Approvi</a:t>
            </a:r>
            <a:endParaRPr lang="en-US" sz="3200">
              <a:solidFill>
                <a:schemeClr val="tx1"/>
              </a:solidFill>
            </a:endParaRPr>
          </a:p>
          <a:p>
            <a:endParaRPr lang="en-US" sz="3200">
              <a:solidFill>
                <a:schemeClr val="tx1"/>
              </a:solidFill>
            </a:endParaRPr>
          </a:p>
          <a:p>
            <a:r>
              <a:rPr lang="en-US" sz="3200" i="1">
                <a:solidFill>
                  <a:schemeClr val="tx1"/>
                </a:solidFill>
              </a:rPr>
              <a:t>Expenses, Done Right.</a:t>
            </a:r>
            <a:endParaRPr lang="en-HK" sz="3200" i="1">
              <a:solidFill>
                <a:schemeClr val="tx1"/>
              </a:solidFill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9C130839-CA57-4EAE-96D8-BEB3F98AA3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8410"/>
            <a:ext cx="1432953" cy="49958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C920DBA-A3CA-4F7A-AFCB-3719323F5ECF}"/>
              </a:ext>
            </a:extLst>
          </p:cNvPr>
          <p:cNvCxnSpPr/>
          <p:nvPr/>
        </p:nvCxnSpPr>
        <p:spPr>
          <a:xfrm>
            <a:off x="0" y="6322074"/>
            <a:ext cx="12192000" cy="0"/>
          </a:xfrm>
          <a:prstGeom prst="line">
            <a:avLst/>
          </a:prstGeom>
          <a:ln w="19050">
            <a:solidFill>
              <a:srgbClr val="0808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5EFE638F-80BB-41DF-A617-31B14483361C}"/>
              </a:ext>
            </a:extLst>
          </p:cNvPr>
          <p:cNvSpPr/>
          <p:nvPr/>
        </p:nvSpPr>
        <p:spPr>
          <a:xfrm>
            <a:off x="4629092" y="3438528"/>
            <a:ext cx="293381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Financials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A608E8-2951-7B4C-AC1B-BB2479B8BD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AEE417-E275-F042-BEB6-B71E482A0FA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53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check mark">
            <a:extLst>
              <a:ext uri="{FF2B5EF4-FFF2-40B4-BE49-F238E27FC236}">
                <a16:creationId xmlns:a16="http://schemas.microsoft.com/office/drawing/2014/main" id="{50A718F7-A14D-47A5-9F57-084B948CB4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CEAC0F6-D30C-49AD-902A-092F434B62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8410"/>
            <a:ext cx="1432953" cy="49958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D789CC-6260-458B-B871-B1362C02B915}"/>
              </a:ext>
            </a:extLst>
          </p:cNvPr>
          <p:cNvCxnSpPr/>
          <p:nvPr/>
        </p:nvCxnSpPr>
        <p:spPr>
          <a:xfrm>
            <a:off x="0" y="6322074"/>
            <a:ext cx="12192000" cy="0"/>
          </a:xfrm>
          <a:prstGeom prst="line">
            <a:avLst/>
          </a:prstGeom>
          <a:ln w="19050">
            <a:solidFill>
              <a:srgbClr val="0808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88CB447A-496D-47CD-982E-D3E4BDBC90A5}"/>
              </a:ext>
            </a:extLst>
          </p:cNvPr>
          <p:cNvSpPr txBox="1">
            <a:spLocks/>
          </p:cNvSpPr>
          <p:nvPr/>
        </p:nvSpPr>
        <p:spPr>
          <a:xfrm>
            <a:off x="192371" y="644377"/>
            <a:ext cx="11255165" cy="57678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-113">
                <a:solidFill>
                  <a:schemeClr val="tx1">
                    <a:lumMod val="75000"/>
                    <a:lumOff val="2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j-cs"/>
              </a:defRPr>
            </a:lvl1pPr>
          </a:lstStyle>
          <a:p>
            <a:r>
              <a:rPr lang="en-US" sz="2000" err="1">
                <a:solidFill>
                  <a:schemeClr val="accent1"/>
                </a:solidFill>
              </a:rPr>
              <a:t>Approvi</a:t>
            </a:r>
            <a:r>
              <a:rPr lang="en-US" sz="2000">
                <a:solidFill>
                  <a:schemeClr val="accent1"/>
                </a:solidFill>
              </a:rPr>
              <a:t> generates revenue through a subscription model paid for by organizations that wish to showcase their spending habits.  Over time, we plan to introduce more features and value to justify a higher monthly fee.</a:t>
            </a:r>
            <a:endParaRPr lang="en-HK" sz="2000">
              <a:solidFill>
                <a:schemeClr val="accent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B71B5D-5B83-417F-92C8-E3FB92C5221B}"/>
              </a:ext>
            </a:extLst>
          </p:cNvPr>
          <p:cNvSpPr/>
          <p:nvPr/>
        </p:nvSpPr>
        <p:spPr>
          <a:xfrm>
            <a:off x="2111970" y="-476"/>
            <a:ext cx="148723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Problem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AE26E6-3C5F-4EB5-BDF7-F03D38561841}"/>
              </a:ext>
            </a:extLst>
          </p:cNvPr>
          <p:cNvSpPr/>
          <p:nvPr/>
        </p:nvSpPr>
        <p:spPr>
          <a:xfrm>
            <a:off x="3599203" y="-516"/>
            <a:ext cx="1472757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Solution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CAD75D-CDFB-45BD-870D-1DEE256359A4}"/>
              </a:ext>
            </a:extLst>
          </p:cNvPr>
          <p:cNvSpPr/>
          <p:nvPr/>
        </p:nvSpPr>
        <p:spPr>
          <a:xfrm>
            <a:off x="10953137" y="-6"/>
            <a:ext cx="1238861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Appendix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2716B6-4FA3-48C0-B26D-F884F1D0AE57}"/>
              </a:ext>
            </a:extLst>
          </p:cNvPr>
          <p:cNvSpPr/>
          <p:nvPr/>
        </p:nvSpPr>
        <p:spPr>
          <a:xfrm>
            <a:off x="8013858" y="-832"/>
            <a:ext cx="1476373" cy="499589"/>
          </a:xfrm>
          <a:prstGeom prst="rect">
            <a:avLst/>
          </a:prstGeom>
          <a:solidFill>
            <a:srgbClr val="0808C2"/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Financials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D5891FB-5494-4A13-9B5F-4D20539DFA8A}"/>
              </a:ext>
            </a:extLst>
          </p:cNvPr>
          <p:cNvSpPr/>
          <p:nvPr/>
        </p:nvSpPr>
        <p:spPr>
          <a:xfrm>
            <a:off x="9476764" y="-597"/>
            <a:ext cx="147899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The Team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AAFF454-A22D-44E8-AFF2-E41D170D51DD}"/>
              </a:ext>
            </a:extLst>
          </p:cNvPr>
          <p:cNvSpPr/>
          <p:nvPr/>
        </p:nvSpPr>
        <p:spPr>
          <a:xfrm>
            <a:off x="2" y="-39"/>
            <a:ext cx="2111968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Summary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C9B6FA-4EF7-4706-8237-51D4FE79B0D7}"/>
              </a:ext>
            </a:extLst>
          </p:cNvPr>
          <p:cNvSpPr/>
          <p:nvPr/>
        </p:nvSpPr>
        <p:spPr>
          <a:xfrm>
            <a:off x="115411" y="1550149"/>
            <a:ext cx="2858051" cy="380962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err="1">
                <a:solidFill>
                  <a:schemeClr val="accent1"/>
                </a:solidFill>
              </a:rPr>
              <a:t>Approvi’s</a:t>
            </a:r>
            <a:r>
              <a:rPr lang="en-US" sz="1200">
                <a:solidFill>
                  <a:schemeClr val="accent1"/>
                </a:solidFill>
              </a:rPr>
              <a:t> customer acquisition cost (reduced to $47 by year three) is based on marketing projections for each year, and employs a </a:t>
            </a:r>
            <a:r>
              <a:rPr lang="en-US" sz="1200" b="1">
                <a:solidFill>
                  <a:schemeClr val="accent1"/>
                </a:solidFill>
              </a:rPr>
              <a:t>virtuous cycle</a:t>
            </a:r>
            <a:r>
              <a:rPr lang="en-US" sz="1200">
                <a:solidFill>
                  <a:schemeClr val="accent1"/>
                </a:solidFill>
              </a:rPr>
              <a:t> framework to drive incremental users to the platform.</a:t>
            </a:r>
          </a:p>
          <a:p>
            <a:endParaRPr lang="en-US" sz="1200">
              <a:solidFill>
                <a:schemeClr val="accent1"/>
              </a:solidFill>
            </a:endParaRPr>
          </a:p>
          <a:p>
            <a:r>
              <a:rPr lang="en-US" sz="1200">
                <a:solidFill>
                  <a:schemeClr val="accent1"/>
                </a:solidFill>
              </a:rPr>
              <a:t>Initial CAC is high due to the competitive nature of the business and friction for new entrants.  However, our </a:t>
            </a:r>
            <a:r>
              <a:rPr lang="en-US" sz="1200" b="1">
                <a:solidFill>
                  <a:schemeClr val="accent1"/>
                </a:solidFill>
              </a:rPr>
              <a:t>‘freemium’ revenue model drives consumer demand</a:t>
            </a:r>
            <a:r>
              <a:rPr lang="en-US" sz="1200">
                <a:solidFill>
                  <a:schemeClr val="accent1"/>
                </a:solidFill>
              </a:rPr>
              <a:t> for the platform (which is free to access for third parties) and incentivizes organizations to participate.</a:t>
            </a:r>
          </a:p>
          <a:p>
            <a:endParaRPr lang="en-US" sz="1200">
              <a:solidFill>
                <a:schemeClr val="accent1"/>
              </a:solidFill>
            </a:endParaRPr>
          </a:p>
          <a:p>
            <a:r>
              <a:rPr lang="en-US" sz="1200">
                <a:solidFill>
                  <a:schemeClr val="accent1"/>
                </a:solidFill>
              </a:rPr>
              <a:t>The </a:t>
            </a:r>
            <a:r>
              <a:rPr lang="en-US" sz="1200" b="1">
                <a:solidFill>
                  <a:schemeClr val="accent1"/>
                </a:solidFill>
              </a:rPr>
              <a:t>network effects of more organizations participating</a:t>
            </a:r>
            <a:r>
              <a:rPr lang="en-US" sz="1200">
                <a:solidFill>
                  <a:schemeClr val="accent1"/>
                </a:solidFill>
              </a:rPr>
              <a:t> in the platform and more third parties taking part in the credibility layers are projected to substantially optimize marketing expenditures following the second year of operation.</a:t>
            </a:r>
          </a:p>
          <a:p>
            <a:endParaRPr lang="en-US" sz="1200">
              <a:solidFill>
                <a:schemeClr val="accent1"/>
              </a:solidFill>
            </a:endParaRPr>
          </a:p>
          <a:p>
            <a:endParaRPr lang="en-US" sz="1200">
              <a:solidFill>
                <a:schemeClr val="accent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B2049E-131F-4213-BC31-3B3E8A3921F1}"/>
              </a:ext>
            </a:extLst>
          </p:cNvPr>
          <p:cNvSpPr/>
          <p:nvPr/>
        </p:nvSpPr>
        <p:spPr>
          <a:xfrm>
            <a:off x="3085549" y="1550149"/>
            <a:ext cx="2858051" cy="38096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>
                <a:solidFill>
                  <a:schemeClr val="accent1"/>
                </a:solidFill>
              </a:rPr>
              <a:t>The lifetime value framework looks at our subscription-based model and the </a:t>
            </a:r>
            <a:r>
              <a:rPr lang="en-US" sz="1200" b="1">
                <a:solidFill>
                  <a:schemeClr val="accent1"/>
                </a:solidFill>
              </a:rPr>
              <a:t>“stickiness” of our product</a:t>
            </a:r>
            <a:r>
              <a:rPr lang="en-US" sz="1200">
                <a:solidFill>
                  <a:schemeClr val="accent1"/>
                </a:solidFill>
              </a:rPr>
              <a:t>, to derive the revenue value of an incremental customer over time.</a:t>
            </a:r>
          </a:p>
          <a:p>
            <a:endParaRPr lang="en-US" sz="1200">
              <a:solidFill>
                <a:schemeClr val="accent1"/>
              </a:solidFill>
            </a:endParaRPr>
          </a:p>
          <a:p>
            <a:r>
              <a:rPr lang="en-US" sz="1200">
                <a:solidFill>
                  <a:schemeClr val="accent1"/>
                </a:solidFill>
              </a:rPr>
              <a:t>The </a:t>
            </a:r>
            <a:r>
              <a:rPr lang="en-US" sz="1200" b="1">
                <a:solidFill>
                  <a:schemeClr val="accent1"/>
                </a:solidFill>
              </a:rPr>
              <a:t>strong incentives to remain with our offering </a:t>
            </a:r>
            <a:r>
              <a:rPr lang="en-US" sz="1200">
                <a:solidFill>
                  <a:schemeClr val="accent1"/>
                </a:solidFill>
              </a:rPr>
              <a:t>include the disintermediation of approvers; without the structure remaining it will be difficult to return to the old structure.</a:t>
            </a:r>
          </a:p>
          <a:p>
            <a:endParaRPr lang="en-US" sz="1200">
              <a:solidFill>
                <a:schemeClr val="accent1"/>
              </a:solidFill>
            </a:endParaRPr>
          </a:p>
          <a:p>
            <a:r>
              <a:rPr lang="en-US" sz="1200" b="1">
                <a:solidFill>
                  <a:schemeClr val="accent1"/>
                </a:solidFill>
              </a:rPr>
              <a:t>LTV is driven higher over time </a:t>
            </a:r>
            <a:r>
              <a:rPr lang="en-US" sz="1200">
                <a:solidFill>
                  <a:schemeClr val="accent1"/>
                </a:solidFill>
              </a:rPr>
              <a:t>(to $120 by 2021) by the value extracted from existing customers who have bought up into additional offerings, including our </a:t>
            </a:r>
            <a:r>
              <a:rPr lang="en-US" sz="1200" b="1">
                <a:solidFill>
                  <a:schemeClr val="accent1"/>
                </a:solidFill>
              </a:rPr>
              <a:t>API widgets</a:t>
            </a:r>
            <a:r>
              <a:rPr lang="en-US" sz="1200">
                <a:solidFill>
                  <a:schemeClr val="accent1"/>
                </a:solidFill>
              </a:rPr>
              <a:t> and </a:t>
            </a:r>
            <a:r>
              <a:rPr lang="en-US" sz="1200" b="1">
                <a:solidFill>
                  <a:schemeClr val="accent1"/>
                </a:solidFill>
              </a:rPr>
              <a:t>upselling of offerings such as additional data storage</a:t>
            </a:r>
            <a:r>
              <a:rPr lang="en-US" sz="1200">
                <a:solidFill>
                  <a:schemeClr val="accent1"/>
                </a:solidFill>
              </a:rPr>
              <a:t> (receipt images for example) and </a:t>
            </a:r>
            <a:r>
              <a:rPr lang="en-US" sz="1200" b="1">
                <a:solidFill>
                  <a:schemeClr val="accent1"/>
                </a:solidFill>
              </a:rPr>
              <a:t>block explorer interfaces that offer unlimited search functionality</a:t>
            </a:r>
            <a:r>
              <a:rPr lang="en-US" sz="1200">
                <a:solidFill>
                  <a:schemeClr val="accent1"/>
                </a:solidFill>
              </a:rPr>
              <a:t>.</a:t>
            </a:r>
          </a:p>
          <a:p>
            <a:endParaRPr lang="en-US" sz="1200">
              <a:solidFill>
                <a:schemeClr val="accent1"/>
              </a:solidFill>
            </a:endParaRPr>
          </a:p>
          <a:p>
            <a:endParaRPr lang="en-US" sz="1200">
              <a:solidFill>
                <a:schemeClr val="accent1"/>
              </a:solidFill>
            </a:endParaRPr>
          </a:p>
        </p:txBody>
      </p:sp>
      <p:sp>
        <p:nvSpPr>
          <p:cNvPr id="20" name="Arrow: Pentagon 6">
            <a:extLst>
              <a:ext uri="{FF2B5EF4-FFF2-40B4-BE49-F238E27FC236}">
                <a16:creationId xmlns:a16="http://schemas.microsoft.com/office/drawing/2014/main" id="{73AF116D-3C7F-4E76-8D28-F800FAEA5738}"/>
              </a:ext>
            </a:extLst>
          </p:cNvPr>
          <p:cNvSpPr/>
          <p:nvPr/>
        </p:nvSpPr>
        <p:spPr>
          <a:xfrm rot="5400000">
            <a:off x="2834279" y="2677244"/>
            <a:ext cx="390453" cy="5828189"/>
          </a:xfrm>
          <a:prstGeom prst="homePlate">
            <a:avLst/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/>
              <a:t>Drives an LTV:CAC ratio of 3:1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EA29AA5-A4D8-4742-AA80-D7B0EED2E3E7}"/>
              </a:ext>
            </a:extLst>
          </p:cNvPr>
          <p:cNvSpPr/>
          <p:nvPr/>
        </p:nvSpPr>
        <p:spPr>
          <a:xfrm>
            <a:off x="1880852" y="5798036"/>
            <a:ext cx="20405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solidFill>
                  <a:schemeClr val="tx2">
                    <a:lumMod val="75000"/>
                  </a:schemeClr>
                </a:solidFill>
              </a:rPr>
              <a:t>15,000 subscriptions</a:t>
            </a:r>
          </a:p>
          <a:p>
            <a:pPr algn="ctr"/>
            <a:r>
              <a:rPr lang="en-US" sz="1400" b="1">
                <a:solidFill>
                  <a:schemeClr val="tx2">
                    <a:lumMod val="75000"/>
                  </a:schemeClr>
                </a:solidFill>
              </a:rPr>
              <a:t>$1.8M in revenue</a:t>
            </a:r>
            <a:endParaRPr lang="en-US" sz="1200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BA041D-1F7C-4093-8720-19A2345D059C}"/>
              </a:ext>
            </a:extLst>
          </p:cNvPr>
          <p:cNvSpPr txBox="1"/>
          <p:nvPr/>
        </p:nvSpPr>
        <p:spPr>
          <a:xfrm>
            <a:off x="345027" y="1253572"/>
            <a:ext cx="2398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</a:rPr>
              <a:t>Customer Acquisition Costs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4CB48D-283E-44E7-A359-450F4EAC4112}"/>
              </a:ext>
            </a:extLst>
          </p:cNvPr>
          <p:cNvSpPr txBox="1"/>
          <p:nvPr/>
        </p:nvSpPr>
        <p:spPr>
          <a:xfrm>
            <a:off x="3248593" y="1236227"/>
            <a:ext cx="2398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</a:rPr>
              <a:t>Customer Lifetime Value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D841A416-51D8-47FE-9FD8-3F228533BAA2}"/>
              </a:ext>
            </a:extLst>
          </p:cNvPr>
          <p:cNvSpPr/>
          <p:nvPr/>
        </p:nvSpPr>
        <p:spPr>
          <a:xfrm>
            <a:off x="3757597" y="5798036"/>
            <a:ext cx="144396" cy="461665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0B1AF6-6229-4501-8C80-CD17EA0E0D69}"/>
              </a:ext>
            </a:extLst>
          </p:cNvPr>
          <p:cNvSpPr/>
          <p:nvPr/>
        </p:nvSpPr>
        <p:spPr>
          <a:xfrm>
            <a:off x="3901993" y="5895286"/>
            <a:ext cx="6913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>
                <a:solidFill>
                  <a:schemeClr val="tx2">
                    <a:lumMod val="75000"/>
                  </a:schemeClr>
                </a:solidFill>
              </a:rPr>
              <a:t>By 2021</a:t>
            </a:r>
            <a:endParaRPr lang="en-US" sz="1100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4" name="AutoShape 2" descr="Image result for check mark">
            <a:extLst>
              <a:ext uri="{FF2B5EF4-FFF2-40B4-BE49-F238E27FC236}">
                <a16:creationId xmlns:a16="http://schemas.microsoft.com/office/drawing/2014/main" id="{770EABA0-9940-470B-85DE-CEE42656C6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64894" y="59576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69B80C4-40EA-4979-8008-8CDC7EE02A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095499"/>
              </p:ext>
            </p:extLst>
          </p:nvPr>
        </p:nvGraphicFramePr>
        <p:xfrm>
          <a:off x="6055687" y="1461053"/>
          <a:ext cx="5971865" cy="1598250"/>
        </p:xfrm>
        <a:graphic>
          <a:graphicData uri="http://schemas.openxmlformats.org/drawingml/2006/table">
            <a:tbl>
              <a:tblPr/>
              <a:tblGrid>
                <a:gridCol w="2105189">
                  <a:extLst>
                    <a:ext uri="{9D8B030D-6E8A-4147-A177-3AD203B41FA5}">
                      <a16:colId xmlns:a16="http://schemas.microsoft.com/office/drawing/2014/main" val="1925013177"/>
                    </a:ext>
                  </a:extLst>
                </a:gridCol>
                <a:gridCol w="644446">
                  <a:extLst>
                    <a:ext uri="{9D8B030D-6E8A-4147-A177-3AD203B41FA5}">
                      <a16:colId xmlns:a16="http://schemas.microsoft.com/office/drawing/2014/main" val="437217062"/>
                    </a:ext>
                  </a:extLst>
                </a:gridCol>
                <a:gridCol w="644446">
                  <a:extLst>
                    <a:ext uri="{9D8B030D-6E8A-4147-A177-3AD203B41FA5}">
                      <a16:colId xmlns:a16="http://schemas.microsoft.com/office/drawing/2014/main" val="2760220280"/>
                    </a:ext>
                  </a:extLst>
                </a:gridCol>
                <a:gridCol w="644446">
                  <a:extLst>
                    <a:ext uri="{9D8B030D-6E8A-4147-A177-3AD203B41FA5}">
                      <a16:colId xmlns:a16="http://schemas.microsoft.com/office/drawing/2014/main" val="2407336022"/>
                    </a:ext>
                  </a:extLst>
                </a:gridCol>
                <a:gridCol w="644446">
                  <a:extLst>
                    <a:ext uri="{9D8B030D-6E8A-4147-A177-3AD203B41FA5}">
                      <a16:colId xmlns:a16="http://schemas.microsoft.com/office/drawing/2014/main" val="572406333"/>
                    </a:ext>
                  </a:extLst>
                </a:gridCol>
                <a:gridCol w="644446">
                  <a:extLst>
                    <a:ext uri="{9D8B030D-6E8A-4147-A177-3AD203B41FA5}">
                      <a16:colId xmlns:a16="http://schemas.microsoft.com/office/drawing/2014/main" val="2458545045"/>
                    </a:ext>
                  </a:extLst>
                </a:gridCol>
                <a:gridCol w="644446">
                  <a:extLst>
                    <a:ext uri="{9D8B030D-6E8A-4147-A177-3AD203B41FA5}">
                      <a16:colId xmlns:a16="http://schemas.microsoft.com/office/drawing/2014/main" val="61417462"/>
                    </a:ext>
                  </a:extLst>
                </a:gridCol>
              </a:tblGrid>
              <a:tr h="26637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1" u="none" strike="noStrike">
                          <a:effectLst/>
                          <a:latin typeface="Arial" panose="020B0604020202020204" pitchFamily="34" charset="0"/>
                        </a:rPr>
                        <a:t>All numbers in USD unless otherwise stated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542414"/>
                  </a:ext>
                </a:extLst>
              </a:tr>
              <a:tr h="266375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837044"/>
                  </a:ext>
                </a:extLst>
              </a:tr>
              <a:tr h="26637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# of subscriptions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1,000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5,000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15,000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40,000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80,000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200,000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498007"/>
                  </a:ext>
                </a:extLst>
              </a:tr>
              <a:tr h="26637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Avg # of months per subscription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742615"/>
                  </a:ext>
                </a:extLst>
              </a:tr>
              <a:tr h="26637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Subscription fee per month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994898"/>
                  </a:ext>
                </a:extLst>
              </a:tr>
              <a:tr h="26637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Gross Revenue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60,000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350,000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1,800,000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7,200,000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20,000,000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effectLst/>
                          <a:latin typeface="Arial" panose="020B0604020202020204" pitchFamily="34" charset="0"/>
                        </a:rPr>
                        <a:t>60,000,000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172555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DDB8981-0872-4F2F-A4B0-5E5F1D4F1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395" y="3235494"/>
            <a:ext cx="5712447" cy="3011685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D728AB5F-4090-074E-9E2A-71DE2FE0A0C5}"/>
              </a:ext>
            </a:extLst>
          </p:cNvPr>
          <p:cNvSpPr/>
          <p:nvPr/>
        </p:nvSpPr>
        <p:spPr>
          <a:xfrm>
            <a:off x="5068345" y="-556"/>
            <a:ext cx="1472757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Go To Market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70C77F4-BEEB-1841-8B50-8EBAE5043A0F}"/>
              </a:ext>
            </a:extLst>
          </p:cNvPr>
          <p:cNvSpPr/>
          <p:nvPr/>
        </p:nvSpPr>
        <p:spPr>
          <a:xfrm>
            <a:off x="6541102" y="-596"/>
            <a:ext cx="1472756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Competition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5133933-690A-4A4D-A8F1-4AA873F21C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AEE417-E275-F042-BEB6-B71E482A0FA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69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check mark">
            <a:extLst>
              <a:ext uri="{FF2B5EF4-FFF2-40B4-BE49-F238E27FC236}">
                <a16:creationId xmlns:a16="http://schemas.microsoft.com/office/drawing/2014/main" id="{50A718F7-A14D-47A5-9F57-084B948CB4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CEAC0F6-D30C-49AD-902A-092F434B62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8410"/>
            <a:ext cx="1432953" cy="49958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D789CC-6260-458B-B871-B1362C02B915}"/>
              </a:ext>
            </a:extLst>
          </p:cNvPr>
          <p:cNvCxnSpPr/>
          <p:nvPr/>
        </p:nvCxnSpPr>
        <p:spPr>
          <a:xfrm>
            <a:off x="0" y="6322074"/>
            <a:ext cx="12192000" cy="0"/>
          </a:xfrm>
          <a:prstGeom prst="line">
            <a:avLst/>
          </a:prstGeom>
          <a:ln w="19050">
            <a:solidFill>
              <a:srgbClr val="0808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88CB447A-496D-47CD-982E-D3E4BDBC90A5}"/>
              </a:ext>
            </a:extLst>
          </p:cNvPr>
          <p:cNvSpPr txBox="1">
            <a:spLocks/>
          </p:cNvSpPr>
          <p:nvPr/>
        </p:nvSpPr>
        <p:spPr>
          <a:xfrm>
            <a:off x="192371" y="644377"/>
            <a:ext cx="11255165" cy="57678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-113">
                <a:solidFill>
                  <a:schemeClr val="tx1">
                    <a:lumMod val="75000"/>
                    <a:lumOff val="2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j-cs"/>
              </a:defRPr>
            </a:lvl1pPr>
          </a:lstStyle>
          <a:p>
            <a:r>
              <a:rPr lang="en-US" sz="2000">
                <a:solidFill>
                  <a:schemeClr val="accent1"/>
                </a:solidFill>
              </a:rPr>
              <a:t>Performance Success Metrics for Year 1 to Year 4</a:t>
            </a:r>
            <a:endParaRPr lang="en-HK" sz="2000">
              <a:solidFill>
                <a:schemeClr val="accent1"/>
              </a:solidFill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E10AAB3-27F3-4476-9E5A-8CD581C2C404}"/>
              </a:ext>
            </a:extLst>
          </p:cNvPr>
          <p:cNvSpPr/>
          <p:nvPr/>
        </p:nvSpPr>
        <p:spPr>
          <a:xfrm>
            <a:off x="1490356" y="1141474"/>
            <a:ext cx="5706857" cy="766892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1,000 Organizations </a:t>
            </a:r>
            <a:r>
              <a:rPr lang="en-US" sz="1200">
                <a:solidFill>
                  <a:schemeClr val="tx1"/>
                </a:solidFill>
              </a:rPr>
              <a:t>in Our Target Market Signed Up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F05B77EC-4355-471C-BC14-3AF5FA4608C9}"/>
              </a:ext>
            </a:extLst>
          </p:cNvPr>
          <p:cNvSpPr/>
          <p:nvPr/>
        </p:nvSpPr>
        <p:spPr>
          <a:xfrm>
            <a:off x="1490356" y="1961686"/>
            <a:ext cx="5706857" cy="766892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250,000 Transactions </a:t>
            </a:r>
            <a:r>
              <a:rPr lang="en-US" sz="1200">
                <a:solidFill>
                  <a:schemeClr val="tx1"/>
                </a:solidFill>
              </a:rPr>
              <a:t>Processed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1AE708D-7FE3-4FD6-9CFF-6F4BB8081217}"/>
              </a:ext>
            </a:extLst>
          </p:cNvPr>
          <p:cNvSpPr/>
          <p:nvPr/>
        </p:nvSpPr>
        <p:spPr>
          <a:xfrm>
            <a:off x="1490356" y="2766069"/>
            <a:ext cx="5706857" cy="766892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125,000 Attestations </a:t>
            </a:r>
            <a:r>
              <a:rPr lang="en-US" sz="1200">
                <a:solidFill>
                  <a:schemeClr val="tx1"/>
                </a:solidFill>
              </a:rPr>
              <a:t>Made (50% of Transactions)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928AD59-8913-432A-BD42-91A6723F42D4}"/>
              </a:ext>
            </a:extLst>
          </p:cNvPr>
          <p:cNvSpPr/>
          <p:nvPr/>
        </p:nvSpPr>
        <p:spPr>
          <a:xfrm>
            <a:off x="7240943" y="1149363"/>
            <a:ext cx="4845308" cy="75111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900">
                <a:solidFill>
                  <a:schemeClr val="accent1"/>
                </a:solidFill>
              </a:rPr>
              <a:t>$60,000 in revenue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900">
                <a:solidFill>
                  <a:schemeClr val="accent1"/>
                </a:solidFill>
              </a:rPr>
              <a:t>1,000 non-profits showcasing how their money is being responsibly spent.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900">
                <a:solidFill>
                  <a:schemeClr val="accent1"/>
                </a:solidFill>
              </a:rPr>
              <a:t>Business presence in the US &amp; Hong Kong.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9A7D85F-20DA-4D1C-A955-172D2D7550D6}"/>
              </a:ext>
            </a:extLst>
          </p:cNvPr>
          <p:cNvSpPr/>
          <p:nvPr/>
        </p:nvSpPr>
        <p:spPr>
          <a:xfrm>
            <a:off x="7240945" y="1969575"/>
            <a:ext cx="4845308" cy="75111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900">
                <a:solidFill>
                  <a:schemeClr val="accent1"/>
                </a:solidFill>
              </a:rPr>
              <a:t>We pay for the gas required to hash transaction data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900">
                <a:solidFill>
                  <a:schemeClr val="accent1"/>
                </a:solidFill>
              </a:rPr>
              <a:t>Organizations use this information and our UI to showcase their responsible spending habits and social impact.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EDCFCB8-FC23-488A-9473-180B64CE0420}"/>
              </a:ext>
            </a:extLst>
          </p:cNvPr>
          <p:cNvSpPr/>
          <p:nvPr/>
        </p:nvSpPr>
        <p:spPr>
          <a:xfrm>
            <a:off x="7240943" y="2789737"/>
            <a:ext cx="4845308" cy="75111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900">
                <a:solidFill>
                  <a:schemeClr val="accent1"/>
                </a:solidFill>
              </a:rPr>
              <a:t>Third parties can participate from within their own organization and outside of it, and attest to the transactions they see by awarding limited credibility tokens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900">
                <a:solidFill>
                  <a:schemeClr val="accent1"/>
                </a:solidFill>
              </a:rPr>
              <a:t>More attestations means more credibility, and more credibility means more responsible spending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87E082A-07F3-4CC5-AFBA-ECD0F2D16548}"/>
              </a:ext>
            </a:extLst>
          </p:cNvPr>
          <p:cNvSpPr/>
          <p:nvPr/>
        </p:nvSpPr>
        <p:spPr>
          <a:xfrm>
            <a:off x="2111970" y="-476"/>
            <a:ext cx="148723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Problem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DF90552-CD1C-4B42-A9B3-45D136F56DC8}"/>
              </a:ext>
            </a:extLst>
          </p:cNvPr>
          <p:cNvSpPr/>
          <p:nvPr/>
        </p:nvSpPr>
        <p:spPr>
          <a:xfrm>
            <a:off x="3599203" y="-516"/>
            <a:ext cx="1472757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Solution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0057531-14BE-459F-88B0-B35CD4BD2235}"/>
              </a:ext>
            </a:extLst>
          </p:cNvPr>
          <p:cNvSpPr/>
          <p:nvPr/>
        </p:nvSpPr>
        <p:spPr>
          <a:xfrm>
            <a:off x="10953137" y="-6"/>
            <a:ext cx="1238861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Appendix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E9ACB91-5A29-4A8E-A4CD-A4E127BBE4C6}"/>
              </a:ext>
            </a:extLst>
          </p:cNvPr>
          <p:cNvSpPr/>
          <p:nvPr/>
        </p:nvSpPr>
        <p:spPr>
          <a:xfrm>
            <a:off x="8013858" y="-832"/>
            <a:ext cx="1476373" cy="499589"/>
          </a:xfrm>
          <a:prstGeom prst="rect">
            <a:avLst/>
          </a:prstGeom>
          <a:solidFill>
            <a:srgbClr val="0808C2"/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Financials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DC82FF0-A757-4F52-96CE-28F72F8835A2}"/>
              </a:ext>
            </a:extLst>
          </p:cNvPr>
          <p:cNvSpPr/>
          <p:nvPr/>
        </p:nvSpPr>
        <p:spPr>
          <a:xfrm>
            <a:off x="9476764" y="-597"/>
            <a:ext cx="147899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The Team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B1EF052-1335-4E1D-BC9F-9CB3824C246B}"/>
              </a:ext>
            </a:extLst>
          </p:cNvPr>
          <p:cNvSpPr/>
          <p:nvPr/>
        </p:nvSpPr>
        <p:spPr>
          <a:xfrm>
            <a:off x="2" y="-39"/>
            <a:ext cx="2111968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Summary</a:t>
            </a:r>
          </a:p>
        </p:txBody>
      </p:sp>
      <p:pic>
        <p:nvPicPr>
          <p:cNvPr id="17" name="Graphic 16" descr="Thumbs Up Sign">
            <a:extLst>
              <a:ext uri="{FF2B5EF4-FFF2-40B4-BE49-F238E27FC236}">
                <a16:creationId xmlns:a16="http://schemas.microsoft.com/office/drawing/2014/main" id="{0FF1820C-662D-4BC1-BADE-97189DF8AAF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0193" y="2865435"/>
            <a:ext cx="530163" cy="530163"/>
          </a:xfrm>
          <a:prstGeom prst="rect">
            <a:avLst/>
          </a:prstGeom>
        </p:spPr>
      </p:pic>
      <p:pic>
        <p:nvPicPr>
          <p:cNvPr id="19" name="Graphic 18" descr="Processor">
            <a:extLst>
              <a:ext uri="{FF2B5EF4-FFF2-40B4-BE49-F238E27FC236}">
                <a16:creationId xmlns:a16="http://schemas.microsoft.com/office/drawing/2014/main" id="{5D834933-622B-4CD4-85F3-753F43FD92C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0193" y="2075331"/>
            <a:ext cx="530163" cy="530163"/>
          </a:xfrm>
          <a:prstGeom prst="rect">
            <a:avLst/>
          </a:prstGeom>
        </p:spPr>
      </p:pic>
      <p:pic>
        <p:nvPicPr>
          <p:cNvPr id="10" name="Graphic 9" descr="Email">
            <a:extLst>
              <a:ext uri="{FF2B5EF4-FFF2-40B4-BE49-F238E27FC236}">
                <a16:creationId xmlns:a16="http://schemas.microsoft.com/office/drawing/2014/main" id="{75E285C3-8B63-4A37-923C-7E31DFFBCD5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0193" y="1203446"/>
            <a:ext cx="530163" cy="530163"/>
          </a:xfrm>
          <a:prstGeom prst="rect">
            <a:avLst/>
          </a:prstGeom>
        </p:spPr>
      </p:pic>
      <p:pic>
        <p:nvPicPr>
          <p:cNvPr id="35" name="Graphic 34" descr="Thumbs Up Sign">
            <a:extLst>
              <a:ext uri="{FF2B5EF4-FFF2-40B4-BE49-F238E27FC236}">
                <a16:creationId xmlns:a16="http://schemas.microsoft.com/office/drawing/2014/main" id="{723A3868-8E60-40BC-9520-F046B88CED6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0192" y="5628116"/>
            <a:ext cx="530163" cy="530163"/>
          </a:xfrm>
          <a:prstGeom prst="rect">
            <a:avLst/>
          </a:prstGeom>
        </p:spPr>
      </p:pic>
      <p:pic>
        <p:nvPicPr>
          <p:cNvPr id="36" name="Graphic 35" descr="Processor">
            <a:extLst>
              <a:ext uri="{FF2B5EF4-FFF2-40B4-BE49-F238E27FC236}">
                <a16:creationId xmlns:a16="http://schemas.microsoft.com/office/drawing/2014/main" id="{25B14E50-FF46-48CA-A00B-A535A7C74218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0192" y="4824836"/>
            <a:ext cx="530163" cy="530163"/>
          </a:xfrm>
          <a:prstGeom prst="rect">
            <a:avLst/>
          </a:prstGeom>
        </p:spPr>
      </p:pic>
      <p:pic>
        <p:nvPicPr>
          <p:cNvPr id="37" name="Graphic 36" descr="Email">
            <a:extLst>
              <a:ext uri="{FF2B5EF4-FFF2-40B4-BE49-F238E27FC236}">
                <a16:creationId xmlns:a16="http://schemas.microsoft.com/office/drawing/2014/main" id="{352BAF9E-1A46-4C82-A650-4759D993175F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60193" y="3951583"/>
            <a:ext cx="530163" cy="530163"/>
          </a:xfrm>
          <a:prstGeom prst="rect">
            <a:avLst/>
          </a:prstGeom>
        </p:spPr>
      </p:pic>
      <p:sp>
        <p:nvSpPr>
          <p:cNvPr id="38" name="Arrow: Right 37">
            <a:extLst>
              <a:ext uri="{FF2B5EF4-FFF2-40B4-BE49-F238E27FC236}">
                <a16:creationId xmlns:a16="http://schemas.microsoft.com/office/drawing/2014/main" id="{50A7D901-A31F-4617-905B-C3405D49C24B}"/>
              </a:ext>
            </a:extLst>
          </p:cNvPr>
          <p:cNvSpPr/>
          <p:nvPr/>
        </p:nvSpPr>
        <p:spPr>
          <a:xfrm>
            <a:off x="1490356" y="3885157"/>
            <a:ext cx="5706857" cy="766892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80,000 Organizations </a:t>
            </a:r>
            <a:r>
              <a:rPr lang="en-US" sz="1200">
                <a:solidFill>
                  <a:schemeClr val="tx1"/>
                </a:solidFill>
              </a:rPr>
              <a:t>in Our Target Market Signed Up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5396F156-C3E7-45A8-B1B7-75C1E3EAAF2A}"/>
              </a:ext>
            </a:extLst>
          </p:cNvPr>
          <p:cNvSpPr/>
          <p:nvPr/>
        </p:nvSpPr>
        <p:spPr>
          <a:xfrm>
            <a:off x="1490356" y="4705369"/>
            <a:ext cx="5706857" cy="766892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64,000,000 Transactions </a:t>
            </a:r>
            <a:r>
              <a:rPr lang="en-US" sz="1200">
                <a:solidFill>
                  <a:schemeClr val="tx1"/>
                </a:solidFill>
              </a:rPr>
              <a:t>Processed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5B78A12F-F66F-4AB3-9347-0BF39141124C}"/>
              </a:ext>
            </a:extLst>
          </p:cNvPr>
          <p:cNvSpPr/>
          <p:nvPr/>
        </p:nvSpPr>
        <p:spPr>
          <a:xfrm>
            <a:off x="1490356" y="5509752"/>
            <a:ext cx="5706857" cy="766892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32,000,000 Attestations </a:t>
            </a:r>
            <a:r>
              <a:rPr lang="en-US" sz="1200">
                <a:solidFill>
                  <a:schemeClr val="tx1"/>
                </a:solidFill>
              </a:rPr>
              <a:t>Made (50% of Transactions)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91EE1606-9639-4994-98F0-1067515D624F}"/>
              </a:ext>
            </a:extLst>
          </p:cNvPr>
          <p:cNvSpPr/>
          <p:nvPr/>
        </p:nvSpPr>
        <p:spPr>
          <a:xfrm>
            <a:off x="7240943" y="3891062"/>
            <a:ext cx="4845308" cy="75111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900">
                <a:solidFill>
                  <a:schemeClr val="accent1"/>
                </a:solidFill>
              </a:rPr>
              <a:t>$20,000,000 in revenue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900">
                <a:solidFill>
                  <a:schemeClr val="accent1"/>
                </a:solidFill>
              </a:rPr>
              <a:t>80,000 organizations showcasing how their money is being responsibly spent, around the world.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900">
                <a:solidFill>
                  <a:schemeClr val="accent1"/>
                </a:solidFill>
              </a:rPr>
              <a:t>Sales offices (via </a:t>
            </a:r>
            <a:r>
              <a:rPr lang="en-US" sz="900" err="1">
                <a:solidFill>
                  <a:schemeClr val="accent1"/>
                </a:solidFill>
              </a:rPr>
              <a:t>WeWork</a:t>
            </a:r>
            <a:r>
              <a:rPr lang="en-US" sz="900">
                <a:solidFill>
                  <a:schemeClr val="accent1"/>
                </a:solidFill>
              </a:rPr>
              <a:t>) in key geographies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BA65E25-EBAE-40D6-908F-585145105BA0}"/>
              </a:ext>
            </a:extLst>
          </p:cNvPr>
          <p:cNvSpPr/>
          <p:nvPr/>
        </p:nvSpPr>
        <p:spPr>
          <a:xfrm>
            <a:off x="7240943" y="4726292"/>
            <a:ext cx="4845308" cy="72185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900">
                <a:solidFill>
                  <a:schemeClr val="accent1"/>
                </a:solidFill>
              </a:rPr>
              <a:t>We pay for the gas required to hash transaction data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900">
                <a:solidFill>
                  <a:schemeClr val="accent1"/>
                </a:solidFill>
              </a:rPr>
              <a:t>Organizations use this information and our UI to showcase their responsible spending habits and social impact.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E52E6BBB-65D8-4766-8E97-4A0905FC0824}"/>
              </a:ext>
            </a:extLst>
          </p:cNvPr>
          <p:cNvSpPr/>
          <p:nvPr/>
        </p:nvSpPr>
        <p:spPr>
          <a:xfrm>
            <a:off x="7240943" y="5532267"/>
            <a:ext cx="4845308" cy="72185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900">
                <a:solidFill>
                  <a:schemeClr val="accent1"/>
                </a:solidFill>
              </a:rPr>
              <a:t>Third parties can participate from within their own organization and outside of it, and attest to the transactions they see by awarding limited credibility tokens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900">
                <a:solidFill>
                  <a:schemeClr val="accent1"/>
                </a:solidFill>
              </a:rPr>
              <a:t>More attestations means more credibility, and more credibility means more responsible spending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67059DF5-D6B7-41B4-83A7-53AD0CE34569}"/>
              </a:ext>
            </a:extLst>
          </p:cNvPr>
          <p:cNvSpPr/>
          <p:nvPr/>
        </p:nvSpPr>
        <p:spPr>
          <a:xfrm>
            <a:off x="711177" y="1202066"/>
            <a:ext cx="205284" cy="2222573"/>
          </a:xfrm>
          <a:prstGeom prst="leftBrace">
            <a:avLst>
              <a:gd name="adj1" fmla="val 8333"/>
              <a:gd name="adj2" fmla="val 5112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826E0DA6-96A1-4FFF-90EF-61E6CCDCB49A}"/>
              </a:ext>
            </a:extLst>
          </p:cNvPr>
          <p:cNvSpPr/>
          <p:nvPr/>
        </p:nvSpPr>
        <p:spPr>
          <a:xfrm>
            <a:off x="713425" y="3951491"/>
            <a:ext cx="205284" cy="2222573"/>
          </a:xfrm>
          <a:prstGeom prst="leftBrace">
            <a:avLst>
              <a:gd name="adj1" fmla="val 8333"/>
              <a:gd name="adj2" fmla="val 5112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C4C5FB-0B1A-41DD-B834-46D35138DAB4}"/>
              </a:ext>
            </a:extLst>
          </p:cNvPr>
          <p:cNvSpPr/>
          <p:nvPr/>
        </p:nvSpPr>
        <p:spPr>
          <a:xfrm>
            <a:off x="233850" y="2113879"/>
            <a:ext cx="5517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/>
              <a:t>Year 1</a:t>
            </a:r>
            <a:endParaRPr lang="en-US" sz="11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DCF6945-7D2F-429F-8C7B-C49417951364}"/>
              </a:ext>
            </a:extLst>
          </p:cNvPr>
          <p:cNvSpPr/>
          <p:nvPr/>
        </p:nvSpPr>
        <p:spPr>
          <a:xfrm>
            <a:off x="264184" y="4871953"/>
            <a:ext cx="5517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/>
              <a:t>Year 4</a:t>
            </a:r>
            <a:endParaRPr lang="en-US" sz="110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55FF129-434A-4347-A2A9-A9161F2B048C}"/>
              </a:ext>
            </a:extLst>
          </p:cNvPr>
          <p:cNvSpPr/>
          <p:nvPr/>
        </p:nvSpPr>
        <p:spPr>
          <a:xfrm>
            <a:off x="5068345" y="-556"/>
            <a:ext cx="1472757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Go To Market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40D0BC1-EA48-3745-B222-A9B9E26172D6}"/>
              </a:ext>
            </a:extLst>
          </p:cNvPr>
          <p:cNvSpPr/>
          <p:nvPr/>
        </p:nvSpPr>
        <p:spPr>
          <a:xfrm>
            <a:off x="6541102" y="-596"/>
            <a:ext cx="1472756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Competition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CD176-4DDC-7244-9E48-A25DD0D434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AEE417-E275-F042-BEB6-B71E482A0FA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399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35C3D176-F029-4E06-AF42-8751420426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098775"/>
              </p:ext>
            </p:extLst>
          </p:nvPr>
        </p:nvGraphicFramePr>
        <p:xfrm>
          <a:off x="1560497" y="1269235"/>
          <a:ext cx="9071005" cy="2516111"/>
        </p:xfrm>
        <a:graphic>
          <a:graphicData uri="http://schemas.openxmlformats.org/drawingml/2006/table">
            <a:tbl>
              <a:tblPr/>
              <a:tblGrid>
                <a:gridCol w="182251">
                  <a:extLst>
                    <a:ext uri="{9D8B030D-6E8A-4147-A177-3AD203B41FA5}">
                      <a16:colId xmlns:a16="http://schemas.microsoft.com/office/drawing/2014/main" val="184375567"/>
                    </a:ext>
                  </a:extLst>
                </a:gridCol>
                <a:gridCol w="3133446">
                  <a:extLst>
                    <a:ext uri="{9D8B030D-6E8A-4147-A177-3AD203B41FA5}">
                      <a16:colId xmlns:a16="http://schemas.microsoft.com/office/drawing/2014/main" val="3457465023"/>
                    </a:ext>
                  </a:extLst>
                </a:gridCol>
                <a:gridCol w="959218">
                  <a:extLst>
                    <a:ext uri="{9D8B030D-6E8A-4147-A177-3AD203B41FA5}">
                      <a16:colId xmlns:a16="http://schemas.microsoft.com/office/drawing/2014/main" val="2617437539"/>
                    </a:ext>
                  </a:extLst>
                </a:gridCol>
                <a:gridCol w="959218">
                  <a:extLst>
                    <a:ext uri="{9D8B030D-6E8A-4147-A177-3AD203B41FA5}">
                      <a16:colId xmlns:a16="http://schemas.microsoft.com/office/drawing/2014/main" val="3991413374"/>
                    </a:ext>
                  </a:extLst>
                </a:gridCol>
                <a:gridCol w="959218">
                  <a:extLst>
                    <a:ext uri="{9D8B030D-6E8A-4147-A177-3AD203B41FA5}">
                      <a16:colId xmlns:a16="http://schemas.microsoft.com/office/drawing/2014/main" val="614517562"/>
                    </a:ext>
                  </a:extLst>
                </a:gridCol>
                <a:gridCol w="959218">
                  <a:extLst>
                    <a:ext uri="{9D8B030D-6E8A-4147-A177-3AD203B41FA5}">
                      <a16:colId xmlns:a16="http://schemas.microsoft.com/office/drawing/2014/main" val="110741311"/>
                    </a:ext>
                  </a:extLst>
                </a:gridCol>
                <a:gridCol w="959218">
                  <a:extLst>
                    <a:ext uri="{9D8B030D-6E8A-4147-A177-3AD203B41FA5}">
                      <a16:colId xmlns:a16="http://schemas.microsoft.com/office/drawing/2014/main" val="1603304524"/>
                    </a:ext>
                  </a:extLst>
                </a:gridCol>
                <a:gridCol w="959218">
                  <a:extLst>
                    <a:ext uri="{9D8B030D-6E8A-4147-A177-3AD203B41FA5}">
                      <a16:colId xmlns:a16="http://schemas.microsoft.com/office/drawing/2014/main" val="305371246"/>
                    </a:ext>
                  </a:extLst>
                </a:gridCol>
              </a:tblGrid>
              <a:tr h="193547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1" u="none" strike="noStrike">
                          <a:effectLst/>
                          <a:latin typeface="Arial" panose="020B0604020202020204" pitchFamily="34" charset="0"/>
                        </a:rPr>
                        <a:t>All numbers in USD unless otherwise stated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0392767"/>
                  </a:ext>
                </a:extLst>
              </a:tr>
              <a:tr h="193547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2024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318754"/>
                  </a:ext>
                </a:extLst>
              </a:tr>
              <a:tr h="193547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effectLst/>
                          <a:latin typeface="Arial" panose="020B0604020202020204" pitchFamily="34" charset="0"/>
                        </a:rPr>
                        <a:t>Gross Revenue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effectLst/>
                          <a:latin typeface="Arial" panose="020B0604020202020204" pitchFamily="34" charset="0"/>
                        </a:rPr>
                        <a:t>60,000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effectLst/>
                          <a:latin typeface="Arial" panose="020B0604020202020204" pitchFamily="34" charset="0"/>
                        </a:rPr>
                        <a:t>350,000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effectLst/>
                          <a:latin typeface="Arial" panose="020B0604020202020204" pitchFamily="34" charset="0"/>
                        </a:rPr>
                        <a:t>1,800,000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effectLst/>
                          <a:latin typeface="Arial" panose="020B0604020202020204" pitchFamily="34" charset="0"/>
                        </a:rPr>
                        <a:t>7,200,000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effectLst/>
                          <a:latin typeface="Arial" panose="020B0604020202020204" pitchFamily="34" charset="0"/>
                        </a:rPr>
                        <a:t>20,000,000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effectLst/>
                          <a:latin typeface="Arial" panose="020B0604020202020204" pitchFamily="34" charset="0"/>
                        </a:rPr>
                        <a:t>60,000,000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6631968"/>
                  </a:ext>
                </a:extLst>
              </a:tr>
              <a:tr h="193547">
                <a:tc>
                  <a:txBody>
                    <a:bodyPr/>
                    <a:lstStyle/>
                    <a:p>
                      <a:pPr algn="ctr" fontAlgn="b"/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1419059"/>
                  </a:ext>
                </a:extLst>
              </a:tr>
              <a:tr h="193547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effectLst/>
                          <a:latin typeface="Arial" panose="020B0604020202020204" pitchFamily="34" charset="0"/>
                        </a:rPr>
                        <a:t>Total COGS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effectLst/>
                          <a:latin typeface="Arial" panose="020B0604020202020204" pitchFamily="34" charset="0"/>
                        </a:rPr>
                        <a:t>18,250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effectLst/>
                          <a:latin typeface="Arial" panose="020B0604020202020204" pitchFamily="34" charset="0"/>
                        </a:rPr>
                        <a:t>99,500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effectLst/>
                          <a:latin typeface="Arial" panose="020B0604020202020204" pitchFamily="34" charset="0"/>
                        </a:rPr>
                        <a:t>327,500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effectLst/>
                          <a:latin typeface="Arial" panose="020B0604020202020204" pitchFamily="34" charset="0"/>
                        </a:rPr>
                        <a:t>1,176,000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effectLst/>
                          <a:latin typeface="Arial" panose="020B0604020202020204" pitchFamily="34" charset="0"/>
                        </a:rPr>
                        <a:t>2,262,000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effectLst/>
                          <a:latin typeface="Arial" panose="020B0604020202020204" pitchFamily="34" charset="0"/>
                        </a:rPr>
                        <a:t>8,420,000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5115792"/>
                  </a:ext>
                </a:extLst>
              </a:tr>
              <a:tr h="193547"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1836240"/>
                  </a:ext>
                </a:extLst>
              </a:tr>
              <a:tr h="193547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effectLst/>
                          <a:latin typeface="Arial" panose="020B0604020202020204" pitchFamily="34" charset="0"/>
                        </a:rPr>
                        <a:t>Gross Profit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effectLst/>
                          <a:latin typeface="Arial" panose="020B0604020202020204" pitchFamily="34" charset="0"/>
                        </a:rPr>
                        <a:t>41,750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effectLst/>
                          <a:latin typeface="Arial" panose="020B0604020202020204" pitchFamily="34" charset="0"/>
                        </a:rPr>
                        <a:t>250,500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effectLst/>
                          <a:latin typeface="Arial" panose="020B0604020202020204" pitchFamily="34" charset="0"/>
                        </a:rPr>
                        <a:t>1,472,500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effectLst/>
                          <a:latin typeface="Arial" panose="020B0604020202020204" pitchFamily="34" charset="0"/>
                        </a:rPr>
                        <a:t>6,024,000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effectLst/>
                          <a:latin typeface="Arial" panose="020B0604020202020204" pitchFamily="34" charset="0"/>
                        </a:rPr>
                        <a:t>17,738,000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effectLst/>
                          <a:latin typeface="Arial" panose="020B0604020202020204" pitchFamily="34" charset="0"/>
                        </a:rPr>
                        <a:t>51,580,000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0432839"/>
                  </a:ext>
                </a:extLst>
              </a:tr>
              <a:tr h="193547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effectLst/>
                          <a:latin typeface="Arial" panose="020B0604020202020204" pitchFamily="34" charset="0"/>
                        </a:rPr>
                        <a:t>Gross Margin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3281483"/>
                  </a:ext>
                </a:extLst>
              </a:tr>
              <a:tr h="193547">
                <a:tc>
                  <a:txBody>
                    <a:bodyPr/>
                    <a:lstStyle/>
                    <a:p>
                      <a:pPr algn="ctr" fontAlgn="b"/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2720512"/>
                  </a:ext>
                </a:extLst>
              </a:tr>
              <a:tr h="193547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effectLst/>
                          <a:latin typeface="Arial" panose="020B0604020202020204" pitchFamily="34" charset="0"/>
                        </a:rPr>
                        <a:t>Total Operating Expenses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effectLst/>
                          <a:latin typeface="Arial" panose="020B0604020202020204" pitchFamily="34" charset="0"/>
                        </a:rPr>
                        <a:t>       (1,145,000)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effectLst/>
                          <a:latin typeface="Arial" panose="020B0604020202020204" pitchFamily="34" charset="0"/>
                        </a:rPr>
                        <a:t>       (1,475,000)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effectLst/>
                          <a:latin typeface="Arial" panose="020B0604020202020204" pitchFamily="34" charset="0"/>
                        </a:rPr>
                        <a:t>       (1,835,000)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effectLst/>
                          <a:latin typeface="Arial" panose="020B0604020202020204" pitchFamily="34" charset="0"/>
                        </a:rPr>
                        <a:t>       (2,400,000)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effectLst/>
                          <a:latin typeface="Arial" panose="020B0604020202020204" pitchFamily="34" charset="0"/>
                        </a:rPr>
                        <a:t>       (3,900,000)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effectLst/>
                          <a:latin typeface="Arial" panose="020B0604020202020204" pitchFamily="34" charset="0"/>
                        </a:rPr>
                        <a:t>     (11,200,000)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2025241"/>
                  </a:ext>
                </a:extLst>
              </a:tr>
              <a:tr h="193547">
                <a:tc>
                  <a:txBody>
                    <a:bodyPr/>
                    <a:lstStyle/>
                    <a:p>
                      <a:pPr algn="ctr" fontAlgn="b"/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effectLst/>
                          <a:latin typeface="Arial" panose="020B0604020202020204" pitchFamily="34" charset="0"/>
                        </a:rPr>
                        <a:t>As % of Gross Revenue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effectLst/>
                          <a:latin typeface="Arial" panose="020B0604020202020204" pitchFamily="34" charset="0"/>
                        </a:rPr>
                        <a:t>1908%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effectLst/>
                          <a:latin typeface="Arial" panose="020B0604020202020204" pitchFamily="34" charset="0"/>
                        </a:rPr>
                        <a:t>421%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effectLst/>
                          <a:latin typeface="Arial" panose="020B0604020202020204" pitchFamily="34" charset="0"/>
                        </a:rPr>
                        <a:t>101%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effectLst/>
                          <a:latin typeface="Arial" panose="020B0604020202020204" pitchFamily="34" charset="0"/>
                        </a:rPr>
                        <a:t>33%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effectLst/>
                          <a:latin typeface="Arial" panose="020B0604020202020204" pitchFamily="34" charset="0"/>
                        </a:rPr>
                        <a:t>20%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886532"/>
                  </a:ext>
                </a:extLst>
              </a:tr>
              <a:tr h="193547"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9123836"/>
                  </a:ext>
                </a:extLst>
              </a:tr>
              <a:tr h="193547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effectLst/>
                          <a:latin typeface="Arial" panose="020B0604020202020204" pitchFamily="34" charset="0"/>
                        </a:rPr>
                        <a:t>Company Cash Flow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effectLst/>
                          <a:latin typeface="Arial" panose="020B0604020202020204" pitchFamily="34" charset="0"/>
                        </a:rPr>
                        <a:t>       (1,103,250)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effectLst/>
                          <a:latin typeface="Arial" panose="020B0604020202020204" pitchFamily="34" charset="0"/>
                        </a:rPr>
                        <a:t>       (1,224,500)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effectLst/>
                          <a:latin typeface="Arial" panose="020B0604020202020204" pitchFamily="34" charset="0"/>
                        </a:rPr>
                        <a:t>          (362,500)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effectLst/>
                          <a:latin typeface="Arial" panose="020B0604020202020204" pitchFamily="34" charset="0"/>
                        </a:rPr>
                        <a:t>        3,624,000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effectLst/>
                          <a:latin typeface="Arial" panose="020B0604020202020204" pitchFamily="34" charset="0"/>
                        </a:rPr>
                        <a:t>      13,838,000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effectLst/>
                          <a:latin typeface="Arial" panose="020B0604020202020204" pitchFamily="34" charset="0"/>
                        </a:rPr>
                        <a:t>      40,380,000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0870599"/>
                  </a:ext>
                </a:extLst>
              </a:tr>
            </a:tbl>
          </a:graphicData>
        </a:graphic>
      </p:graphicFrame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CEAC0F6-D30C-49AD-902A-092F434B62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8410"/>
            <a:ext cx="1432953" cy="49958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D789CC-6260-458B-B871-B1362C02B915}"/>
              </a:ext>
            </a:extLst>
          </p:cNvPr>
          <p:cNvCxnSpPr/>
          <p:nvPr/>
        </p:nvCxnSpPr>
        <p:spPr>
          <a:xfrm>
            <a:off x="0" y="6322074"/>
            <a:ext cx="12192000" cy="0"/>
          </a:xfrm>
          <a:prstGeom prst="line">
            <a:avLst/>
          </a:prstGeom>
          <a:ln w="19050">
            <a:solidFill>
              <a:srgbClr val="0808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88CB447A-496D-47CD-982E-D3E4BDBC90A5}"/>
              </a:ext>
            </a:extLst>
          </p:cNvPr>
          <p:cNvSpPr txBox="1">
            <a:spLocks/>
          </p:cNvSpPr>
          <p:nvPr/>
        </p:nvSpPr>
        <p:spPr>
          <a:xfrm>
            <a:off x="192371" y="644377"/>
            <a:ext cx="11255165" cy="57678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-113">
                <a:solidFill>
                  <a:schemeClr val="tx1">
                    <a:lumMod val="75000"/>
                    <a:lumOff val="2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j-cs"/>
              </a:defRPr>
            </a:lvl1pPr>
          </a:lstStyle>
          <a:p>
            <a:r>
              <a:rPr lang="en-US" sz="2000" err="1">
                <a:solidFill>
                  <a:schemeClr val="accent1"/>
                </a:solidFill>
              </a:rPr>
              <a:t>Approvi</a:t>
            </a:r>
            <a:r>
              <a:rPr lang="en-US" sz="2000">
                <a:solidFill>
                  <a:schemeClr val="accent1"/>
                </a:solidFill>
              </a:rPr>
              <a:t> is currently seeking $1.3M in seed funding to move from the current MVP stage to an enterprise-ready solution; we’ve outlined how the funds requested will be utilized to generate an </a:t>
            </a:r>
            <a:r>
              <a:rPr lang="en-US" sz="2000" b="1">
                <a:solidFill>
                  <a:schemeClr val="accent1"/>
                </a:solidFill>
              </a:rPr>
              <a:t>investor IRR of 73% </a:t>
            </a:r>
            <a:r>
              <a:rPr lang="en-US" sz="2000">
                <a:solidFill>
                  <a:schemeClr val="accent1"/>
                </a:solidFill>
              </a:rPr>
              <a:t>over six years</a:t>
            </a:r>
            <a:endParaRPr lang="en-HK" sz="2000">
              <a:solidFill>
                <a:schemeClr val="accent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B3D38A-CE52-4D78-BCC7-1EE794BFF777}"/>
              </a:ext>
            </a:extLst>
          </p:cNvPr>
          <p:cNvSpPr/>
          <p:nvPr/>
        </p:nvSpPr>
        <p:spPr>
          <a:xfrm>
            <a:off x="2111970" y="-476"/>
            <a:ext cx="148723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Problem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EFB231-2F4D-4E1C-8CD1-3F6153E5E1DA}"/>
              </a:ext>
            </a:extLst>
          </p:cNvPr>
          <p:cNvSpPr/>
          <p:nvPr/>
        </p:nvSpPr>
        <p:spPr>
          <a:xfrm>
            <a:off x="3599203" y="-516"/>
            <a:ext cx="1472757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Solution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FE1128-111B-44DC-8C6C-1BC608D711AB}"/>
              </a:ext>
            </a:extLst>
          </p:cNvPr>
          <p:cNvSpPr/>
          <p:nvPr/>
        </p:nvSpPr>
        <p:spPr>
          <a:xfrm>
            <a:off x="10953137" y="-6"/>
            <a:ext cx="1238861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Appendix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DC38F7-5D32-4AB6-99A0-74501C64A158}"/>
              </a:ext>
            </a:extLst>
          </p:cNvPr>
          <p:cNvSpPr/>
          <p:nvPr/>
        </p:nvSpPr>
        <p:spPr>
          <a:xfrm>
            <a:off x="8013858" y="-832"/>
            <a:ext cx="1476373" cy="499589"/>
          </a:xfrm>
          <a:prstGeom prst="rect">
            <a:avLst/>
          </a:prstGeom>
          <a:solidFill>
            <a:srgbClr val="0808C2"/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Financials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074B92-38AF-4959-B928-54AB667F226B}"/>
              </a:ext>
            </a:extLst>
          </p:cNvPr>
          <p:cNvSpPr/>
          <p:nvPr/>
        </p:nvSpPr>
        <p:spPr>
          <a:xfrm>
            <a:off x="9476764" y="-597"/>
            <a:ext cx="147899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The Team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7A68B4-8BAE-4783-8AE3-CC4353852672}"/>
              </a:ext>
            </a:extLst>
          </p:cNvPr>
          <p:cNvSpPr/>
          <p:nvPr/>
        </p:nvSpPr>
        <p:spPr>
          <a:xfrm>
            <a:off x="2" y="-39"/>
            <a:ext cx="2111968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Summary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FB01356-9C23-4D5A-AEA3-78EB05AE70B1}"/>
              </a:ext>
            </a:extLst>
          </p:cNvPr>
          <p:cNvSpPr/>
          <p:nvPr/>
        </p:nvSpPr>
        <p:spPr>
          <a:xfrm>
            <a:off x="1410991" y="4321064"/>
            <a:ext cx="1617306" cy="3296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5390"/>
                </a:solidFill>
              </a:rPr>
              <a:t>Seed Funding</a:t>
            </a:r>
            <a:endParaRPr lang="en-US" sz="1600" b="1">
              <a:solidFill>
                <a:srgbClr val="00539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34D84A4-12E4-4C37-BDD9-DE8AD8C8010D}"/>
              </a:ext>
            </a:extLst>
          </p:cNvPr>
          <p:cNvSpPr/>
          <p:nvPr/>
        </p:nvSpPr>
        <p:spPr>
          <a:xfrm>
            <a:off x="3533291" y="4324964"/>
            <a:ext cx="1925218" cy="3296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rgbClr val="005390"/>
                </a:solidFill>
              </a:rPr>
              <a:t>Operating Expense FY19</a:t>
            </a:r>
            <a:endParaRPr lang="en-US" sz="1600" b="1">
              <a:solidFill>
                <a:srgbClr val="005390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CBE3851-AA4A-4125-A133-CAD22684186C}"/>
              </a:ext>
            </a:extLst>
          </p:cNvPr>
          <p:cNvSpPr/>
          <p:nvPr/>
        </p:nvSpPr>
        <p:spPr>
          <a:xfrm>
            <a:off x="1410991" y="4650744"/>
            <a:ext cx="1617306" cy="3296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005390"/>
                </a:solidFill>
              </a:rPr>
              <a:t>$1.3M</a:t>
            </a:r>
            <a:endParaRPr lang="en-US">
              <a:solidFill>
                <a:srgbClr val="005390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41BF1B9-11DE-40B1-95E7-CF0DE74A4423}"/>
              </a:ext>
            </a:extLst>
          </p:cNvPr>
          <p:cNvSpPr/>
          <p:nvPr/>
        </p:nvSpPr>
        <p:spPr>
          <a:xfrm>
            <a:off x="3533291" y="4654644"/>
            <a:ext cx="1925218" cy="3296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005390"/>
                </a:solidFill>
              </a:rPr>
              <a:t>$300K</a:t>
            </a:r>
            <a:endParaRPr lang="en-US">
              <a:solidFill>
                <a:srgbClr val="00539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B1568BF-1D1F-44AB-B082-BCCDC6CEEBAF}"/>
              </a:ext>
            </a:extLst>
          </p:cNvPr>
          <p:cNvSpPr/>
          <p:nvPr/>
        </p:nvSpPr>
        <p:spPr>
          <a:xfrm>
            <a:off x="3533291" y="4984324"/>
            <a:ext cx="1925218" cy="3296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005390"/>
                </a:solidFill>
              </a:rPr>
              <a:t>$500K</a:t>
            </a:r>
            <a:endParaRPr lang="en-US">
              <a:solidFill>
                <a:srgbClr val="00539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B0600F1-11D2-4FA1-A04E-E686BB1EB4B1}"/>
              </a:ext>
            </a:extLst>
          </p:cNvPr>
          <p:cNvSpPr/>
          <p:nvPr/>
        </p:nvSpPr>
        <p:spPr>
          <a:xfrm>
            <a:off x="3533291" y="5313932"/>
            <a:ext cx="1925218" cy="3296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005390"/>
                </a:solidFill>
              </a:rPr>
              <a:t>$300K</a:t>
            </a:r>
            <a:endParaRPr lang="en-US">
              <a:solidFill>
                <a:srgbClr val="00539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D6C4412-799D-4518-8DF6-E7EAE183E3F0}"/>
              </a:ext>
            </a:extLst>
          </p:cNvPr>
          <p:cNvSpPr/>
          <p:nvPr/>
        </p:nvSpPr>
        <p:spPr>
          <a:xfrm>
            <a:off x="3533291" y="5643504"/>
            <a:ext cx="1925218" cy="3296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005390"/>
                </a:solidFill>
              </a:rPr>
              <a:t>$45K</a:t>
            </a:r>
            <a:endParaRPr lang="en-US">
              <a:solidFill>
                <a:srgbClr val="005390"/>
              </a:solidFill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1088ED4-79DF-4255-84D9-13899A20A3C8}"/>
              </a:ext>
            </a:extLst>
          </p:cNvPr>
          <p:cNvCxnSpPr>
            <a:cxnSpLocks/>
          </p:cNvCxnSpPr>
          <p:nvPr/>
        </p:nvCxnSpPr>
        <p:spPr>
          <a:xfrm>
            <a:off x="3021913" y="4485904"/>
            <a:ext cx="5113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8DA74925-4787-4E7B-992B-006D4E677AF3}"/>
              </a:ext>
            </a:extLst>
          </p:cNvPr>
          <p:cNvSpPr/>
          <p:nvPr/>
        </p:nvSpPr>
        <p:spPr>
          <a:xfrm>
            <a:off x="1583890" y="5005539"/>
            <a:ext cx="12715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tx2">
                    <a:lumMod val="75000"/>
                  </a:schemeClr>
                </a:solidFill>
              </a:rPr>
              <a:t>30% Equity Stake</a:t>
            </a:r>
            <a:endParaRPr lang="en-US" sz="1100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31948BB-73EC-4F65-AD7C-E0ADD01559EE}"/>
              </a:ext>
            </a:extLst>
          </p:cNvPr>
          <p:cNvSpPr/>
          <p:nvPr/>
        </p:nvSpPr>
        <p:spPr>
          <a:xfrm>
            <a:off x="3929348" y="5997002"/>
            <a:ext cx="11331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tx2">
                    <a:lumMod val="75000"/>
                  </a:schemeClr>
                </a:solidFill>
              </a:rPr>
              <a:t>$1.2M in OPEX</a:t>
            </a:r>
            <a:endParaRPr lang="en-US" sz="1100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1" name="Arrow: Pentagon 50">
            <a:extLst>
              <a:ext uri="{FF2B5EF4-FFF2-40B4-BE49-F238E27FC236}">
                <a16:creationId xmlns:a16="http://schemas.microsoft.com/office/drawing/2014/main" id="{9D07D4EF-490C-4100-940E-5461DF0EFD30}"/>
              </a:ext>
            </a:extLst>
          </p:cNvPr>
          <p:cNvSpPr/>
          <p:nvPr/>
        </p:nvSpPr>
        <p:spPr>
          <a:xfrm>
            <a:off x="6679950" y="4332893"/>
            <a:ext cx="358623" cy="1701276"/>
          </a:xfrm>
          <a:prstGeom prst="homePlate">
            <a:avLst/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E90CB14-3A42-4C4F-AE2A-31F03D14BE47}"/>
              </a:ext>
            </a:extLst>
          </p:cNvPr>
          <p:cNvSpPr/>
          <p:nvPr/>
        </p:nvSpPr>
        <p:spPr>
          <a:xfrm>
            <a:off x="7314620" y="4421906"/>
            <a:ext cx="3274938" cy="153462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>
                <a:solidFill>
                  <a:schemeClr val="accent1"/>
                </a:solidFill>
              </a:rPr>
              <a:t>With a seed funding round of $1.3M in 2019, </a:t>
            </a:r>
            <a:r>
              <a:rPr lang="en-US" sz="1200" err="1">
                <a:solidFill>
                  <a:schemeClr val="accent1"/>
                </a:solidFill>
              </a:rPr>
              <a:t>Approvi</a:t>
            </a:r>
            <a:r>
              <a:rPr lang="en-US" sz="1200">
                <a:solidFill>
                  <a:schemeClr val="accent1"/>
                </a:solidFill>
              </a:rPr>
              <a:t> can </a:t>
            </a:r>
            <a:r>
              <a:rPr lang="en-US" sz="1200" b="1">
                <a:solidFill>
                  <a:schemeClr val="accent1"/>
                </a:solidFill>
              </a:rPr>
              <a:t>launch an MVP </a:t>
            </a:r>
            <a:r>
              <a:rPr lang="en-US" sz="1200">
                <a:solidFill>
                  <a:schemeClr val="accent1"/>
                </a:solidFill>
              </a:rPr>
              <a:t>and begin generating revenue in the first year.</a:t>
            </a:r>
          </a:p>
          <a:p>
            <a:endParaRPr lang="en-US" sz="1200">
              <a:solidFill>
                <a:schemeClr val="accent1"/>
              </a:solidFill>
            </a:endParaRPr>
          </a:p>
          <a:p>
            <a:r>
              <a:rPr lang="en-US" sz="1200" err="1">
                <a:solidFill>
                  <a:schemeClr val="accent1"/>
                </a:solidFill>
              </a:rPr>
              <a:t>Approvi</a:t>
            </a:r>
            <a:r>
              <a:rPr lang="en-US" sz="1200">
                <a:solidFill>
                  <a:schemeClr val="accent1"/>
                </a:solidFill>
              </a:rPr>
              <a:t> will be </a:t>
            </a:r>
            <a:r>
              <a:rPr lang="en-US" sz="1200" b="1">
                <a:solidFill>
                  <a:schemeClr val="accent1"/>
                </a:solidFill>
              </a:rPr>
              <a:t>cash flow positive</a:t>
            </a:r>
            <a:r>
              <a:rPr lang="en-US" sz="1200">
                <a:solidFill>
                  <a:schemeClr val="accent1"/>
                </a:solidFill>
              </a:rPr>
              <a:t> in subsequent years, with additional funding rounds only being necessary to drive incremental growth initiatives, but not to sustain operations.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259D9F4-8E12-4378-BBF3-91CD5646DE56}"/>
              </a:ext>
            </a:extLst>
          </p:cNvPr>
          <p:cNvSpPr/>
          <p:nvPr/>
        </p:nvSpPr>
        <p:spPr>
          <a:xfrm>
            <a:off x="1788280" y="3994338"/>
            <a:ext cx="8627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005390"/>
                </a:solidFill>
              </a:rPr>
              <a:t>Sources</a:t>
            </a:r>
            <a:endParaRPr lang="en-US" sz="1100">
              <a:solidFill>
                <a:srgbClr val="00539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6E954EC-9A19-4309-A027-6E45B7C41AF9}"/>
              </a:ext>
            </a:extLst>
          </p:cNvPr>
          <p:cNvSpPr/>
          <p:nvPr/>
        </p:nvSpPr>
        <p:spPr>
          <a:xfrm>
            <a:off x="4172895" y="3994616"/>
            <a:ext cx="6460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005390"/>
                </a:solidFill>
              </a:rPr>
              <a:t>Uses</a:t>
            </a:r>
            <a:endParaRPr lang="en-US" sz="1100">
              <a:solidFill>
                <a:srgbClr val="005390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B8C0995-7F46-4767-BD0B-BE0B686FFA09}"/>
              </a:ext>
            </a:extLst>
          </p:cNvPr>
          <p:cNvSpPr/>
          <p:nvPr/>
        </p:nvSpPr>
        <p:spPr>
          <a:xfrm>
            <a:off x="5427054" y="4705345"/>
            <a:ext cx="11331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tx2">
                    <a:lumMod val="75000"/>
                  </a:schemeClr>
                </a:solidFill>
              </a:rPr>
              <a:t>Salaries</a:t>
            </a:r>
            <a:endParaRPr lang="en-US" sz="1100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3AF0C84-12B2-4B1D-8477-052AE4C9EDC2}"/>
              </a:ext>
            </a:extLst>
          </p:cNvPr>
          <p:cNvSpPr/>
          <p:nvPr/>
        </p:nvSpPr>
        <p:spPr>
          <a:xfrm>
            <a:off x="5427054" y="5030075"/>
            <a:ext cx="11331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tx2">
                    <a:lumMod val="75000"/>
                  </a:schemeClr>
                </a:solidFill>
              </a:rPr>
              <a:t>R&amp;D</a:t>
            </a:r>
            <a:endParaRPr lang="en-US" sz="1100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09866EB-01E5-4642-93AC-9D0AAD29A0C8}"/>
              </a:ext>
            </a:extLst>
          </p:cNvPr>
          <p:cNvSpPr/>
          <p:nvPr/>
        </p:nvSpPr>
        <p:spPr>
          <a:xfrm>
            <a:off x="5427054" y="5354805"/>
            <a:ext cx="11331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tx2">
                    <a:lumMod val="75000"/>
                  </a:schemeClr>
                </a:solidFill>
              </a:rPr>
              <a:t>Marketing</a:t>
            </a:r>
            <a:endParaRPr lang="en-US" sz="1100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9A48969-FA8D-41E6-AA56-3A2397E4FC2A}"/>
              </a:ext>
            </a:extLst>
          </p:cNvPr>
          <p:cNvSpPr/>
          <p:nvPr/>
        </p:nvSpPr>
        <p:spPr>
          <a:xfrm>
            <a:off x="5427054" y="5679536"/>
            <a:ext cx="12528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tx2">
                    <a:lumMod val="75000"/>
                  </a:schemeClr>
                </a:solidFill>
              </a:rPr>
              <a:t>Office &amp; Admin</a:t>
            </a:r>
            <a:endParaRPr lang="en-US" sz="1100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B9F2D48-31A2-1C42-8E67-8F9FCE2A028A}"/>
              </a:ext>
            </a:extLst>
          </p:cNvPr>
          <p:cNvSpPr/>
          <p:nvPr/>
        </p:nvSpPr>
        <p:spPr>
          <a:xfrm>
            <a:off x="5068345" y="-556"/>
            <a:ext cx="1472757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Go To Market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7AE3C3E-1496-B14D-8189-0AF430475ACF}"/>
              </a:ext>
            </a:extLst>
          </p:cNvPr>
          <p:cNvSpPr/>
          <p:nvPr/>
        </p:nvSpPr>
        <p:spPr>
          <a:xfrm>
            <a:off x="6541102" y="-596"/>
            <a:ext cx="1472756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Competition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9F1665-6957-9746-ADC0-01A5888598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AEE417-E275-F042-BEB6-B71E482A0FA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375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499998"/>
            <a:ext cx="12192000" cy="2800390"/>
          </a:xfrm>
          <a:prstGeom prst="rect">
            <a:avLst/>
          </a:prstGeom>
          <a:solidFill>
            <a:srgbClr val="0808C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8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AutoShape 2" descr="Image result for check mark">
            <a:extLst>
              <a:ext uri="{FF2B5EF4-FFF2-40B4-BE49-F238E27FC236}">
                <a16:creationId xmlns:a16="http://schemas.microsoft.com/office/drawing/2014/main" id="{50A718F7-A14D-47A5-9F57-084B948CB4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CEAC0F6-D30C-49AD-902A-092F434B62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505" y="387560"/>
            <a:ext cx="5297588" cy="184696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7B21455-4380-4E72-8EF9-B54665B909F1}"/>
              </a:ext>
            </a:extLst>
          </p:cNvPr>
          <p:cNvSpPr txBox="1">
            <a:spLocks/>
          </p:cNvSpPr>
          <p:nvPr/>
        </p:nvSpPr>
        <p:spPr>
          <a:xfrm>
            <a:off x="519601" y="2234527"/>
            <a:ext cx="5021395" cy="147151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-113">
                <a:solidFill>
                  <a:schemeClr val="tx1">
                    <a:lumMod val="75000"/>
                    <a:lumOff val="2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j-cs"/>
              </a:defRPr>
            </a:lvl1pPr>
          </a:lstStyle>
          <a:p>
            <a:endParaRPr lang="en-HK" sz="32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77645A-5E2D-4DE7-A2F9-B99EBEBBE3A6}"/>
              </a:ext>
            </a:extLst>
          </p:cNvPr>
          <p:cNvSpPr txBox="1">
            <a:spLocks/>
          </p:cNvSpPr>
          <p:nvPr/>
        </p:nvSpPr>
        <p:spPr>
          <a:xfrm>
            <a:off x="6268729" y="387560"/>
            <a:ext cx="5021395" cy="241283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-113">
                <a:solidFill>
                  <a:schemeClr val="tx1">
                    <a:lumMod val="75000"/>
                    <a:lumOff val="2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j-cs"/>
              </a:defRPr>
            </a:lvl1pPr>
          </a:lstStyle>
          <a:p>
            <a:r>
              <a:rPr lang="en-US" sz="3200" err="1">
                <a:solidFill>
                  <a:schemeClr val="tx1"/>
                </a:solidFill>
              </a:rPr>
              <a:t>Approvi</a:t>
            </a:r>
            <a:endParaRPr lang="en-US" sz="3200">
              <a:solidFill>
                <a:schemeClr val="tx1"/>
              </a:solidFill>
            </a:endParaRPr>
          </a:p>
          <a:p>
            <a:endParaRPr lang="en-US" sz="3200">
              <a:solidFill>
                <a:schemeClr val="tx1"/>
              </a:solidFill>
            </a:endParaRPr>
          </a:p>
          <a:p>
            <a:r>
              <a:rPr lang="en-US" sz="3200" i="1">
                <a:solidFill>
                  <a:schemeClr val="tx1"/>
                </a:solidFill>
              </a:rPr>
              <a:t>Expenses, Done Right.</a:t>
            </a:r>
            <a:endParaRPr lang="en-HK" sz="3200" i="1">
              <a:solidFill>
                <a:schemeClr val="tx1"/>
              </a:solidFill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9C130839-CA57-4EAE-96D8-BEB3F98AA3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8410"/>
            <a:ext cx="1432953" cy="49958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C920DBA-A3CA-4F7A-AFCB-3719323F5ECF}"/>
              </a:ext>
            </a:extLst>
          </p:cNvPr>
          <p:cNvCxnSpPr/>
          <p:nvPr/>
        </p:nvCxnSpPr>
        <p:spPr>
          <a:xfrm>
            <a:off x="0" y="6322074"/>
            <a:ext cx="12192000" cy="0"/>
          </a:xfrm>
          <a:prstGeom prst="line">
            <a:avLst/>
          </a:prstGeom>
          <a:ln w="19050">
            <a:solidFill>
              <a:srgbClr val="0808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5EFE638F-80BB-41DF-A617-31B14483361C}"/>
              </a:ext>
            </a:extLst>
          </p:cNvPr>
          <p:cNvSpPr/>
          <p:nvPr/>
        </p:nvSpPr>
        <p:spPr>
          <a:xfrm>
            <a:off x="4392754" y="3443010"/>
            <a:ext cx="28947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The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21CC78-0422-404E-B8A2-0E471DA91F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AEE417-E275-F042-BEB6-B71E482A0FA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4679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check mark">
            <a:extLst>
              <a:ext uri="{FF2B5EF4-FFF2-40B4-BE49-F238E27FC236}">
                <a16:creationId xmlns:a16="http://schemas.microsoft.com/office/drawing/2014/main" id="{50A718F7-A14D-47A5-9F57-084B948CB4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CEAC0F6-D30C-49AD-902A-092F434B62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8410"/>
            <a:ext cx="1432953" cy="49958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D789CC-6260-458B-B871-B1362C02B915}"/>
              </a:ext>
            </a:extLst>
          </p:cNvPr>
          <p:cNvCxnSpPr/>
          <p:nvPr/>
        </p:nvCxnSpPr>
        <p:spPr>
          <a:xfrm>
            <a:off x="0" y="6322074"/>
            <a:ext cx="12192000" cy="0"/>
          </a:xfrm>
          <a:prstGeom prst="line">
            <a:avLst/>
          </a:prstGeom>
          <a:ln w="19050">
            <a:solidFill>
              <a:srgbClr val="0808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88CB447A-496D-47CD-982E-D3E4BDBC90A5}"/>
              </a:ext>
            </a:extLst>
          </p:cNvPr>
          <p:cNvSpPr txBox="1">
            <a:spLocks/>
          </p:cNvSpPr>
          <p:nvPr/>
        </p:nvSpPr>
        <p:spPr>
          <a:xfrm>
            <a:off x="192371" y="644377"/>
            <a:ext cx="11255165" cy="57678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-113">
                <a:solidFill>
                  <a:schemeClr val="tx1">
                    <a:lumMod val="75000"/>
                    <a:lumOff val="2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j-cs"/>
              </a:defRPr>
            </a:lvl1pPr>
          </a:lstStyle>
          <a:p>
            <a:r>
              <a:rPr lang="en-US" sz="2000">
                <a:solidFill>
                  <a:schemeClr val="accent1"/>
                </a:solidFill>
              </a:rPr>
              <a:t>The </a:t>
            </a:r>
            <a:r>
              <a:rPr lang="en-US" sz="2000" err="1">
                <a:solidFill>
                  <a:schemeClr val="accent1"/>
                </a:solidFill>
              </a:rPr>
              <a:t>Approvi</a:t>
            </a:r>
            <a:r>
              <a:rPr lang="en-US" sz="2000">
                <a:solidFill>
                  <a:schemeClr val="accent1"/>
                </a:solidFill>
              </a:rPr>
              <a:t> team has diverse experience in technology startups, finance, compliance, and consulting and are currently pursuing MBAs at the Hong Kong University of Science and Technology</a:t>
            </a:r>
            <a:endParaRPr lang="en-HK" sz="2000">
              <a:solidFill>
                <a:schemeClr val="accent1"/>
              </a:solidFill>
            </a:endParaRPr>
          </a:p>
        </p:txBody>
      </p:sp>
      <p:pic>
        <p:nvPicPr>
          <p:cNvPr id="17" name="Picture 16" descr="Edit photo">
            <a:extLst>
              <a:ext uri="{FF2B5EF4-FFF2-40B4-BE49-F238E27FC236}">
                <a16:creationId xmlns:a16="http://schemas.microsoft.com/office/drawing/2014/main" id="{4A685C39-1567-4482-B747-0733A014F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1712" y="1811338"/>
            <a:ext cx="956048" cy="956048"/>
          </a:xfrm>
          <a:prstGeom prst="ellipse">
            <a:avLst/>
          </a:prstGeom>
          <a:ln w="28575" cap="rnd">
            <a:solidFill>
              <a:srgbClr val="1DCD2E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Daniel Tsai C.W.">
            <a:extLst>
              <a:ext uri="{FF2B5EF4-FFF2-40B4-BE49-F238E27FC236}">
                <a16:creationId xmlns:a16="http://schemas.microsoft.com/office/drawing/2014/main" id="{5BB92117-A38B-4F3C-8F3E-310DCDB22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10845" y="1785176"/>
            <a:ext cx="1008372" cy="1008372"/>
          </a:xfrm>
          <a:prstGeom prst="ellipse">
            <a:avLst/>
          </a:prstGeom>
          <a:ln w="28575" cap="rnd">
            <a:solidFill>
              <a:srgbClr val="1DCD2E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Julien Hamonic">
            <a:extLst>
              <a:ext uri="{FF2B5EF4-FFF2-40B4-BE49-F238E27FC236}">
                <a16:creationId xmlns:a16="http://schemas.microsoft.com/office/drawing/2014/main" id="{014126F3-B5FB-4E42-86E9-13FBA3BE3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1712" y="3938187"/>
            <a:ext cx="1007516" cy="1007516"/>
          </a:xfrm>
          <a:prstGeom prst="ellipse">
            <a:avLst/>
          </a:prstGeom>
          <a:ln w="28575" cap="rnd">
            <a:solidFill>
              <a:srgbClr val="1DCD2E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Fi Fi Lu">
            <a:extLst>
              <a:ext uri="{FF2B5EF4-FFF2-40B4-BE49-F238E27FC236}">
                <a16:creationId xmlns:a16="http://schemas.microsoft.com/office/drawing/2014/main" id="{448EBABB-37F1-4AC8-BF25-59021BE43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32805" y="3938187"/>
            <a:ext cx="1007516" cy="1007516"/>
          </a:xfrm>
          <a:prstGeom prst="ellipse">
            <a:avLst/>
          </a:prstGeom>
          <a:ln w="28575" cap="rnd">
            <a:solidFill>
              <a:srgbClr val="1DCD2E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Deepika Solanki">
            <a:extLst>
              <a:ext uri="{FF2B5EF4-FFF2-40B4-BE49-F238E27FC236}">
                <a16:creationId xmlns:a16="http://schemas.microsoft.com/office/drawing/2014/main" id="{48821BCB-A06C-4C07-85D3-0B10D0C41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6105" y="3938186"/>
            <a:ext cx="1007517" cy="1007517"/>
          </a:xfrm>
          <a:prstGeom prst="ellipse">
            <a:avLst/>
          </a:prstGeom>
          <a:ln w="28575" cap="rnd">
            <a:solidFill>
              <a:srgbClr val="1DCD2E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Puranjay Mahapatra">
            <a:extLst>
              <a:ext uri="{FF2B5EF4-FFF2-40B4-BE49-F238E27FC236}">
                <a16:creationId xmlns:a16="http://schemas.microsoft.com/office/drawing/2014/main" id="{FA534CA8-C471-4ABA-97E7-9D28B9BBB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6106" y="1786032"/>
            <a:ext cx="1007516" cy="1007516"/>
          </a:xfrm>
          <a:prstGeom prst="ellipse">
            <a:avLst/>
          </a:prstGeom>
          <a:ln w="28575" cap="rnd">
            <a:solidFill>
              <a:srgbClr val="1DCD2E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FCC2548-03D9-4874-8A83-B28EAB706964}"/>
              </a:ext>
            </a:extLst>
          </p:cNvPr>
          <p:cNvSpPr/>
          <p:nvPr/>
        </p:nvSpPr>
        <p:spPr>
          <a:xfrm>
            <a:off x="2111970" y="-476"/>
            <a:ext cx="148723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Problem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3C941E-10AC-4BDC-9654-41879D4A8E1C}"/>
              </a:ext>
            </a:extLst>
          </p:cNvPr>
          <p:cNvSpPr/>
          <p:nvPr/>
        </p:nvSpPr>
        <p:spPr>
          <a:xfrm>
            <a:off x="3599203" y="-516"/>
            <a:ext cx="1472757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Solution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6E2B5C7-18C6-4F9E-B5E9-3C0EAF26598E}"/>
              </a:ext>
            </a:extLst>
          </p:cNvPr>
          <p:cNvSpPr/>
          <p:nvPr/>
        </p:nvSpPr>
        <p:spPr>
          <a:xfrm>
            <a:off x="10953137" y="-6"/>
            <a:ext cx="1238861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Appendix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BD34564-06C4-4DB7-BBD7-C931DF005A52}"/>
              </a:ext>
            </a:extLst>
          </p:cNvPr>
          <p:cNvSpPr/>
          <p:nvPr/>
        </p:nvSpPr>
        <p:spPr>
          <a:xfrm>
            <a:off x="8013858" y="-832"/>
            <a:ext cx="147637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Financials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13D25E-8356-48D0-9CA9-A602AC8429B6}"/>
              </a:ext>
            </a:extLst>
          </p:cNvPr>
          <p:cNvSpPr/>
          <p:nvPr/>
        </p:nvSpPr>
        <p:spPr>
          <a:xfrm>
            <a:off x="9476764" y="-597"/>
            <a:ext cx="1478993" cy="499589"/>
          </a:xfrm>
          <a:prstGeom prst="rect">
            <a:avLst/>
          </a:prstGeom>
          <a:solidFill>
            <a:srgbClr val="0808C2"/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The Team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426022-47BA-48DB-9BEE-564A08BCB7B5}"/>
              </a:ext>
            </a:extLst>
          </p:cNvPr>
          <p:cNvSpPr/>
          <p:nvPr/>
        </p:nvSpPr>
        <p:spPr>
          <a:xfrm>
            <a:off x="2" y="-39"/>
            <a:ext cx="2111968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Summary</a:t>
            </a:r>
          </a:p>
        </p:txBody>
      </p:sp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C1474A30-E0E8-40C0-A257-FA9DFA715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3367" y="2777321"/>
            <a:ext cx="892005" cy="23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agilent">
            <a:extLst>
              <a:ext uri="{FF2B5EF4-FFF2-40B4-BE49-F238E27FC236}">
                <a16:creationId xmlns:a16="http://schemas.microsoft.com/office/drawing/2014/main" id="{45F6B8CC-C02E-4F4E-A15F-0E3C502AA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9501" y="2638375"/>
            <a:ext cx="757679" cy="47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s://www.asrock.com/general/images/KeepLeading.jpg">
            <a:extLst>
              <a:ext uri="{FF2B5EF4-FFF2-40B4-BE49-F238E27FC236}">
                <a16:creationId xmlns:a16="http://schemas.microsoft.com/office/drawing/2014/main" id="{D6241797-11E0-409D-AA07-0D44A8D4EE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319217" y="2744018"/>
            <a:ext cx="953561" cy="21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Image result for kpmg">
            <a:extLst>
              <a:ext uri="{FF2B5EF4-FFF2-40B4-BE49-F238E27FC236}">
                <a16:creationId xmlns:a16="http://schemas.microsoft.com/office/drawing/2014/main" id="{DC69CC73-A800-4F7A-8344-40E7287D3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13622" y="2713188"/>
            <a:ext cx="657313" cy="27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4248649F-C36D-44A1-ABEA-DA926854B15E}"/>
              </a:ext>
            </a:extLst>
          </p:cNvPr>
          <p:cNvSpPr/>
          <p:nvPr/>
        </p:nvSpPr>
        <p:spPr>
          <a:xfrm>
            <a:off x="1513296" y="1947336"/>
            <a:ext cx="29928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tx2">
                    <a:lumMod val="75000"/>
                  </a:schemeClr>
                </a:solidFill>
              </a:rPr>
              <a:t>CEO – Phillip Bonarigo</a:t>
            </a:r>
          </a:p>
          <a:p>
            <a:r>
              <a:rPr lang="en-US" sz="1200" i="1">
                <a:solidFill>
                  <a:schemeClr val="tx2">
                    <a:lumMod val="75000"/>
                  </a:schemeClr>
                </a:solidFill>
              </a:rPr>
              <a:t>Finance &amp; Strategy Manager in high-growth companies and startups; growth hacker and international businessman</a:t>
            </a:r>
            <a:endParaRPr lang="en-US" sz="1100" i="1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FEC65D-7CF4-426D-87BE-6E3757466CD0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1676" y="2780448"/>
            <a:ext cx="712097" cy="229237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FAAEBED7-665D-4D5C-BE4C-42B7EFC64BBF}"/>
              </a:ext>
            </a:extLst>
          </p:cNvPr>
          <p:cNvSpPr/>
          <p:nvPr/>
        </p:nvSpPr>
        <p:spPr>
          <a:xfrm>
            <a:off x="5506470" y="1849424"/>
            <a:ext cx="29928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tx2">
                    <a:lumMod val="75000"/>
                  </a:schemeClr>
                </a:solidFill>
              </a:rPr>
              <a:t>COO – Puranjay Mahapatra</a:t>
            </a:r>
          </a:p>
          <a:p>
            <a:r>
              <a:rPr lang="en-US" sz="1200" i="1">
                <a:solidFill>
                  <a:schemeClr val="tx2">
                    <a:lumMod val="75000"/>
                  </a:schemeClr>
                </a:solidFill>
              </a:rPr>
              <a:t>Management Consultant and Project Manager advising on FinTech and Digital Transformation Strategy.</a:t>
            </a:r>
            <a:endParaRPr lang="en-US" sz="1100" i="1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076" name="Picture 28" descr="Image result for hero motocorp">
            <a:extLst>
              <a:ext uri="{FF2B5EF4-FFF2-40B4-BE49-F238E27FC236}">
                <a16:creationId xmlns:a16="http://schemas.microsoft.com/office/drawing/2014/main" id="{7279E7CE-036C-428B-8CF5-0B9C52E44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87115" y="2678209"/>
            <a:ext cx="959363" cy="34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7FA30AC-6E7C-45F1-8855-493ACF7FC2D4}"/>
              </a:ext>
            </a:extLst>
          </p:cNvPr>
          <p:cNvSpPr/>
          <p:nvPr/>
        </p:nvSpPr>
        <p:spPr>
          <a:xfrm>
            <a:off x="9366233" y="1849184"/>
            <a:ext cx="29928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tx2">
                    <a:lumMod val="75000"/>
                  </a:schemeClr>
                </a:solidFill>
              </a:rPr>
              <a:t>CTO – Daniel Tsai</a:t>
            </a:r>
          </a:p>
          <a:p>
            <a:r>
              <a:rPr lang="en-US" sz="1200" i="1">
                <a:solidFill>
                  <a:schemeClr val="tx2">
                    <a:lumMod val="75000"/>
                  </a:schemeClr>
                </a:solidFill>
              </a:rPr>
              <a:t>Data Strategist and Country Manager in Computer Hardware Industry.  Coding in Solidity, Python, and Ruby on Rails.</a:t>
            </a:r>
            <a:endParaRPr lang="en-US" sz="1100" i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419707A-6887-4B30-905E-5ABDF72B7FB2}"/>
              </a:ext>
            </a:extLst>
          </p:cNvPr>
          <p:cNvSpPr/>
          <p:nvPr/>
        </p:nvSpPr>
        <p:spPr>
          <a:xfrm>
            <a:off x="1424134" y="4032827"/>
            <a:ext cx="29928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tx2">
                    <a:lumMod val="75000"/>
                  </a:schemeClr>
                </a:solidFill>
              </a:rPr>
              <a:t>Chief Revenue Officer – Julien </a:t>
            </a:r>
            <a:r>
              <a:rPr lang="en-US" sz="1200" b="1" err="1">
                <a:solidFill>
                  <a:schemeClr val="tx2">
                    <a:lumMod val="75000"/>
                  </a:schemeClr>
                </a:solidFill>
              </a:rPr>
              <a:t>Hamonic</a:t>
            </a:r>
            <a:endParaRPr lang="en-US" sz="1200" b="1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200" i="1">
                <a:solidFill>
                  <a:schemeClr val="tx2">
                    <a:lumMod val="75000"/>
                  </a:schemeClr>
                </a:solidFill>
              </a:rPr>
              <a:t>Management Consultant and Digital Transformation Professional. Julien holds a Law Degree and has worked in top French banks.  </a:t>
            </a:r>
            <a:endParaRPr lang="en-US" sz="1100" i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A5E122E-93C3-4BCA-A311-4A95C4A4605C}"/>
              </a:ext>
            </a:extLst>
          </p:cNvPr>
          <p:cNvSpPr/>
          <p:nvPr/>
        </p:nvSpPr>
        <p:spPr>
          <a:xfrm>
            <a:off x="5548058" y="3940495"/>
            <a:ext cx="27234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tx2">
                    <a:lumMod val="75000"/>
                  </a:schemeClr>
                </a:solidFill>
              </a:rPr>
              <a:t>Head of Sales– Deepika Solanki</a:t>
            </a:r>
          </a:p>
          <a:p>
            <a:r>
              <a:rPr lang="en-US" sz="1200" i="1">
                <a:solidFill>
                  <a:schemeClr val="tx2">
                    <a:lumMod val="75000"/>
                  </a:schemeClr>
                </a:solidFill>
              </a:rPr>
              <a:t>Corporate Strategy Manager and Management Consultant with strong experience in Growth Strategy and Marketing Analytics.</a:t>
            </a:r>
            <a:endParaRPr lang="en-US" sz="1100" i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CE55DBC-9789-427A-ACBC-BD84E2BF3BEB}"/>
              </a:ext>
            </a:extLst>
          </p:cNvPr>
          <p:cNvSpPr/>
          <p:nvPr/>
        </p:nvSpPr>
        <p:spPr>
          <a:xfrm>
            <a:off x="9401601" y="3940494"/>
            <a:ext cx="261000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tx2">
                    <a:lumMod val="75000"/>
                  </a:schemeClr>
                </a:solidFill>
              </a:rPr>
              <a:t>CFO – </a:t>
            </a:r>
            <a:r>
              <a:rPr lang="en-US" sz="1200" b="1" err="1">
                <a:solidFill>
                  <a:schemeClr val="tx2">
                    <a:lumMod val="75000"/>
                  </a:schemeClr>
                </a:solidFill>
              </a:rPr>
              <a:t>FiFi</a:t>
            </a:r>
            <a:r>
              <a:rPr lang="en-US" sz="1200" b="1">
                <a:solidFill>
                  <a:schemeClr val="tx2">
                    <a:lumMod val="75000"/>
                  </a:schemeClr>
                </a:solidFill>
              </a:rPr>
              <a:t> Lu</a:t>
            </a:r>
          </a:p>
          <a:p>
            <a:r>
              <a:rPr lang="en-US" sz="1200" i="1" err="1">
                <a:solidFill>
                  <a:schemeClr val="tx2">
                    <a:lumMod val="75000"/>
                  </a:schemeClr>
                </a:solidFill>
              </a:rPr>
              <a:t>FiFi</a:t>
            </a:r>
            <a:r>
              <a:rPr lang="en-US" sz="1200" i="1">
                <a:solidFill>
                  <a:schemeClr val="tx2">
                    <a:lumMod val="75000"/>
                  </a:schemeClr>
                </a:solidFill>
              </a:rPr>
              <a:t> is a trained actuary with experience tackling the most complicated financial topics in finance and insurance.</a:t>
            </a:r>
            <a:endParaRPr lang="en-US" sz="1100" i="1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2E3E50C-7914-4B4A-A678-F7B86C9CF58B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0278" y="4844507"/>
            <a:ext cx="456826" cy="456826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CCFF6FBC-1E80-BD4A-8D33-FC4B5C51D6B9}"/>
              </a:ext>
            </a:extLst>
          </p:cNvPr>
          <p:cNvSpPr/>
          <p:nvPr/>
        </p:nvSpPr>
        <p:spPr>
          <a:xfrm>
            <a:off x="5068345" y="-556"/>
            <a:ext cx="1472757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Go To Market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CFA2EBB-4A67-644B-868D-D51FA8C7347E}"/>
              </a:ext>
            </a:extLst>
          </p:cNvPr>
          <p:cNvSpPr/>
          <p:nvPr/>
        </p:nvSpPr>
        <p:spPr>
          <a:xfrm>
            <a:off x="6541102" y="-596"/>
            <a:ext cx="1472756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Competition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771D175-C3F5-1B43-B2BD-7E9852137631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9788" y="4977668"/>
            <a:ext cx="508705" cy="50870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B90BE6E-AC44-FA43-AB52-2B74FD97B4A7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0876" y="4925819"/>
            <a:ext cx="708069" cy="708069"/>
          </a:xfrm>
          <a:prstGeom prst="rect">
            <a:avLst/>
          </a:prstGeom>
        </p:spPr>
      </p:pic>
      <p:pic>
        <p:nvPicPr>
          <p:cNvPr id="2078" name="Picture 30" descr="Image result for bt financial group">
            <a:extLst>
              <a:ext uri="{FF2B5EF4-FFF2-40B4-BE49-F238E27FC236}">
                <a16:creationId xmlns:a16="http://schemas.microsoft.com/office/drawing/2014/main" id="{59E3EA62-8FA2-4704-9163-10BAC471A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19217" y="4926704"/>
            <a:ext cx="712411" cy="71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Image result for suncorp">
            <a:extLst>
              <a:ext uri="{FF2B5EF4-FFF2-40B4-BE49-F238E27FC236}">
                <a16:creationId xmlns:a16="http://schemas.microsoft.com/office/drawing/2014/main" id="{2FAD5C47-8837-4425-9854-ECA7444DB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4449" y="5047317"/>
            <a:ext cx="471184" cy="471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315A07BA-DF13-EC41-B252-A50E22193B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AEE417-E275-F042-BEB6-B71E482A0FA8}" type="slidenum">
              <a:rPr lang="en-US" smtClean="0"/>
              <a:t>26</a:t>
            </a:fld>
            <a:endParaRPr lang="en-US"/>
          </a:p>
        </p:txBody>
      </p:sp>
      <p:pic>
        <p:nvPicPr>
          <p:cNvPr id="2082" name="Picture 34" descr="Image result for soc gen">
            <a:extLst>
              <a:ext uri="{FF2B5EF4-FFF2-40B4-BE49-F238E27FC236}">
                <a16:creationId xmlns:a16="http://schemas.microsoft.com/office/drawing/2014/main" id="{247F95CF-85CA-459A-ACB3-95C72722A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8246" y="4838776"/>
            <a:ext cx="865753" cy="17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 descr="Image result for bnp paribas">
            <a:extLst>
              <a:ext uri="{FF2B5EF4-FFF2-40B4-BE49-F238E27FC236}">
                <a16:creationId xmlns:a16="http://schemas.microsoft.com/office/drawing/2014/main" id="{BE412065-0258-42AC-A54B-4DE991EAD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88917" y="5083220"/>
            <a:ext cx="1024582" cy="21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Picture 38" descr="Image result for wavestone logo">
            <a:extLst>
              <a:ext uri="{FF2B5EF4-FFF2-40B4-BE49-F238E27FC236}">
                <a16:creationId xmlns:a16="http://schemas.microsoft.com/office/drawing/2014/main" id="{5E295696-0885-4D2A-B23E-A2571DBE9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32091" y="5287387"/>
            <a:ext cx="1164673" cy="26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3522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499998"/>
            <a:ext cx="12192000" cy="2800390"/>
          </a:xfrm>
          <a:prstGeom prst="rect">
            <a:avLst/>
          </a:prstGeom>
          <a:solidFill>
            <a:srgbClr val="0808C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8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AutoShape 2" descr="Image result for check mark">
            <a:extLst>
              <a:ext uri="{FF2B5EF4-FFF2-40B4-BE49-F238E27FC236}">
                <a16:creationId xmlns:a16="http://schemas.microsoft.com/office/drawing/2014/main" id="{50A718F7-A14D-47A5-9F57-084B948CB4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CEAC0F6-D30C-49AD-902A-092F434B62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505" y="387560"/>
            <a:ext cx="5297588" cy="184696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7B21455-4380-4E72-8EF9-B54665B909F1}"/>
              </a:ext>
            </a:extLst>
          </p:cNvPr>
          <p:cNvSpPr txBox="1">
            <a:spLocks/>
          </p:cNvSpPr>
          <p:nvPr/>
        </p:nvSpPr>
        <p:spPr>
          <a:xfrm>
            <a:off x="519601" y="2234527"/>
            <a:ext cx="5021395" cy="147151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-113">
                <a:solidFill>
                  <a:schemeClr val="tx1">
                    <a:lumMod val="75000"/>
                    <a:lumOff val="2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j-cs"/>
              </a:defRPr>
            </a:lvl1pPr>
          </a:lstStyle>
          <a:p>
            <a:endParaRPr lang="en-HK" sz="32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77645A-5E2D-4DE7-A2F9-B99EBEBBE3A6}"/>
              </a:ext>
            </a:extLst>
          </p:cNvPr>
          <p:cNvSpPr txBox="1">
            <a:spLocks/>
          </p:cNvSpPr>
          <p:nvPr/>
        </p:nvSpPr>
        <p:spPr>
          <a:xfrm>
            <a:off x="6268729" y="387560"/>
            <a:ext cx="5021395" cy="241283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-113">
                <a:solidFill>
                  <a:schemeClr val="tx1">
                    <a:lumMod val="75000"/>
                    <a:lumOff val="2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j-cs"/>
              </a:defRPr>
            </a:lvl1pPr>
          </a:lstStyle>
          <a:p>
            <a:r>
              <a:rPr lang="en-US" sz="3200" err="1">
                <a:solidFill>
                  <a:schemeClr val="tx1"/>
                </a:solidFill>
              </a:rPr>
              <a:t>Approvi</a:t>
            </a:r>
            <a:endParaRPr lang="en-US" sz="3200">
              <a:solidFill>
                <a:schemeClr val="tx1"/>
              </a:solidFill>
            </a:endParaRPr>
          </a:p>
          <a:p>
            <a:endParaRPr lang="en-US" sz="3200">
              <a:solidFill>
                <a:schemeClr val="tx1"/>
              </a:solidFill>
            </a:endParaRPr>
          </a:p>
          <a:p>
            <a:r>
              <a:rPr lang="en-US" sz="3200" i="1">
                <a:solidFill>
                  <a:schemeClr val="tx1"/>
                </a:solidFill>
              </a:rPr>
              <a:t>Expenses, Done Right.</a:t>
            </a:r>
            <a:endParaRPr lang="en-HK" sz="3200" i="1">
              <a:solidFill>
                <a:schemeClr val="tx1"/>
              </a:solidFill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9C130839-CA57-4EAE-96D8-BEB3F98AA3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8410"/>
            <a:ext cx="1432953" cy="49958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C920DBA-A3CA-4F7A-AFCB-3719323F5ECF}"/>
              </a:ext>
            </a:extLst>
          </p:cNvPr>
          <p:cNvCxnSpPr/>
          <p:nvPr/>
        </p:nvCxnSpPr>
        <p:spPr>
          <a:xfrm>
            <a:off x="0" y="6322074"/>
            <a:ext cx="12192000" cy="0"/>
          </a:xfrm>
          <a:prstGeom prst="line">
            <a:avLst/>
          </a:prstGeom>
          <a:ln w="19050">
            <a:solidFill>
              <a:srgbClr val="0808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5EFE638F-80BB-41DF-A617-31B14483361C}"/>
              </a:ext>
            </a:extLst>
          </p:cNvPr>
          <p:cNvSpPr/>
          <p:nvPr/>
        </p:nvSpPr>
        <p:spPr>
          <a:xfrm>
            <a:off x="4392754" y="3443010"/>
            <a:ext cx="284404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Appendix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21CC78-0422-404E-B8A2-0E471DA91F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AEE417-E275-F042-BEB6-B71E482A0FA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2169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A4308C8-6808-4F92-911B-C4D985CC5882}"/>
              </a:ext>
            </a:extLst>
          </p:cNvPr>
          <p:cNvSpPr/>
          <p:nvPr/>
        </p:nvSpPr>
        <p:spPr>
          <a:xfrm>
            <a:off x="0" y="1257498"/>
            <a:ext cx="12192000" cy="4141342"/>
          </a:xfrm>
          <a:prstGeom prst="rect">
            <a:avLst/>
          </a:prstGeom>
          <a:solidFill>
            <a:srgbClr val="0808C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8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AutoShape 2" descr="Image result for check mark">
            <a:extLst>
              <a:ext uri="{FF2B5EF4-FFF2-40B4-BE49-F238E27FC236}">
                <a16:creationId xmlns:a16="http://schemas.microsoft.com/office/drawing/2014/main" id="{50A718F7-A14D-47A5-9F57-084B948CB4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CEAC0F6-D30C-49AD-902A-092F434B62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8410"/>
            <a:ext cx="1432953" cy="49958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D789CC-6260-458B-B871-B1362C02B915}"/>
              </a:ext>
            </a:extLst>
          </p:cNvPr>
          <p:cNvCxnSpPr/>
          <p:nvPr/>
        </p:nvCxnSpPr>
        <p:spPr>
          <a:xfrm>
            <a:off x="0" y="6322074"/>
            <a:ext cx="12192000" cy="0"/>
          </a:xfrm>
          <a:prstGeom prst="line">
            <a:avLst/>
          </a:prstGeom>
          <a:ln w="19050">
            <a:solidFill>
              <a:srgbClr val="0808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88CB447A-496D-47CD-982E-D3E4BDBC90A5}"/>
              </a:ext>
            </a:extLst>
          </p:cNvPr>
          <p:cNvSpPr txBox="1">
            <a:spLocks/>
          </p:cNvSpPr>
          <p:nvPr/>
        </p:nvSpPr>
        <p:spPr>
          <a:xfrm>
            <a:off x="192371" y="644377"/>
            <a:ext cx="11255165" cy="57678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-113">
                <a:solidFill>
                  <a:schemeClr val="tx1">
                    <a:lumMod val="75000"/>
                    <a:lumOff val="2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j-cs"/>
              </a:defRPr>
            </a:lvl1pPr>
          </a:lstStyle>
          <a:p>
            <a:r>
              <a:rPr lang="en-US" sz="3200"/>
              <a:t>Appendix - I</a:t>
            </a:r>
            <a:endParaRPr lang="en-HK" sz="32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211C0A-9257-45DF-9A41-2BCF626053EE}"/>
              </a:ext>
            </a:extLst>
          </p:cNvPr>
          <p:cNvSpPr/>
          <p:nvPr/>
        </p:nvSpPr>
        <p:spPr>
          <a:xfrm>
            <a:off x="853826" y="2953434"/>
            <a:ext cx="20168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sz="3600">
                <a:solidFill>
                  <a:schemeClr val="bg1"/>
                </a:solidFill>
              </a:rPr>
              <a:t>Financials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B18C50-502C-4AF9-9061-68F0F0FDBD8E}"/>
              </a:ext>
            </a:extLst>
          </p:cNvPr>
          <p:cNvSpPr/>
          <p:nvPr/>
        </p:nvSpPr>
        <p:spPr>
          <a:xfrm>
            <a:off x="2111970" y="-476"/>
            <a:ext cx="148723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Problem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56F187-FF88-4397-9675-2DB0EF143B28}"/>
              </a:ext>
            </a:extLst>
          </p:cNvPr>
          <p:cNvSpPr/>
          <p:nvPr/>
        </p:nvSpPr>
        <p:spPr>
          <a:xfrm>
            <a:off x="3599203" y="-516"/>
            <a:ext cx="1472757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Solution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CEA7C3-6F47-4D9B-B49E-81453BBE3E08}"/>
              </a:ext>
            </a:extLst>
          </p:cNvPr>
          <p:cNvSpPr/>
          <p:nvPr/>
        </p:nvSpPr>
        <p:spPr>
          <a:xfrm>
            <a:off x="10953137" y="-6"/>
            <a:ext cx="1238861" cy="499589"/>
          </a:xfrm>
          <a:prstGeom prst="rect">
            <a:avLst/>
          </a:prstGeom>
          <a:solidFill>
            <a:srgbClr val="0808C2"/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Appendix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964A7D-AE01-46FD-8B8D-686990A3573C}"/>
              </a:ext>
            </a:extLst>
          </p:cNvPr>
          <p:cNvSpPr/>
          <p:nvPr/>
        </p:nvSpPr>
        <p:spPr>
          <a:xfrm>
            <a:off x="8013858" y="-832"/>
            <a:ext cx="147637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Financials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AB33F25-9FBF-4A4A-B225-9CD51A0A8F46}"/>
              </a:ext>
            </a:extLst>
          </p:cNvPr>
          <p:cNvSpPr/>
          <p:nvPr/>
        </p:nvSpPr>
        <p:spPr>
          <a:xfrm>
            <a:off x="9476764" y="-597"/>
            <a:ext cx="147899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The Team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CA79DC7-7C78-4B63-A7B8-181B7644A68A}"/>
              </a:ext>
            </a:extLst>
          </p:cNvPr>
          <p:cNvSpPr/>
          <p:nvPr/>
        </p:nvSpPr>
        <p:spPr>
          <a:xfrm>
            <a:off x="2" y="-39"/>
            <a:ext cx="2111968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Summary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F10388-26D0-8341-B97A-25E7C6F1C0E8}"/>
              </a:ext>
            </a:extLst>
          </p:cNvPr>
          <p:cNvSpPr/>
          <p:nvPr/>
        </p:nvSpPr>
        <p:spPr>
          <a:xfrm>
            <a:off x="5068345" y="-556"/>
            <a:ext cx="1472757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Go To Market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3FDFD74-D9E7-0544-B2A9-A01F77DF6FD3}"/>
              </a:ext>
            </a:extLst>
          </p:cNvPr>
          <p:cNvSpPr/>
          <p:nvPr/>
        </p:nvSpPr>
        <p:spPr>
          <a:xfrm>
            <a:off x="6541102" y="-596"/>
            <a:ext cx="1472756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Competition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7C88F1-442F-874A-97EE-0F2979B3C5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AEE417-E275-F042-BEB6-B71E482A0FA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27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check mark">
            <a:extLst>
              <a:ext uri="{FF2B5EF4-FFF2-40B4-BE49-F238E27FC236}">
                <a16:creationId xmlns:a16="http://schemas.microsoft.com/office/drawing/2014/main" id="{50A718F7-A14D-47A5-9F57-084B948CB4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CEAC0F6-D30C-49AD-902A-092F434B62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8410"/>
            <a:ext cx="1432953" cy="49958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D789CC-6260-458B-B871-B1362C02B915}"/>
              </a:ext>
            </a:extLst>
          </p:cNvPr>
          <p:cNvCxnSpPr/>
          <p:nvPr/>
        </p:nvCxnSpPr>
        <p:spPr>
          <a:xfrm>
            <a:off x="0" y="6322074"/>
            <a:ext cx="12192000" cy="0"/>
          </a:xfrm>
          <a:prstGeom prst="line">
            <a:avLst/>
          </a:prstGeom>
          <a:ln w="19050">
            <a:solidFill>
              <a:srgbClr val="0808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7237367-FE59-4147-BF80-3DD71891F2D4}"/>
              </a:ext>
            </a:extLst>
          </p:cNvPr>
          <p:cNvSpPr/>
          <p:nvPr/>
        </p:nvSpPr>
        <p:spPr>
          <a:xfrm>
            <a:off x="2111970" y="-476"/>
            <a:ext cx="148723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Problem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E9E1D5-5909-48EA-83BE-4CCBE9534735}"/>
              </a:ext>
            </a:extLst>
          </p:cNvPr>
          <p:cNvSpPr/>
          <p:nvPr/>
        </p:nvSpPr>
        <p:spPr>
          <a:xfrm>
            <a:off x="3599203" y="-516"/>
            <a:ext cx="1472757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Solution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492503-7147-46BB-9C6E-61C982D77DA4}"/>
              </a:ext>
            </a:extLst>
          </p:cNvPr>
          <p:cNvSpPr/>
          <p:nvPr/>
        </p:nvSpPr>
        <p:spPr>
          <a:xfrm>
            <a:off x="5068345" y="-556"/>
            <a:ext cx="1472757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How It 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D75D6A-2A71-4442-9FDD-69BF6284EC5C}"/>
              </a:ext>
            </a:extLst>
          </p:cNvPr>
          <p:cNvSpPr/>
          <p:nvPr/>
        </p:nvSpPr>
        <p:spPr>
          <a:xfrm>
            <a:off x="6541102" y="-596"/>
            <a:ext cx="1472756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Go To Market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45C2727-CC1D-48E7-8D8D-E893A9CB5535}"/>
              </a:ext>
            </a:extLst>
          </p:cNvPr>
          <p:cNvSpPr/>
          <p:nvPr/>
        </p:nvSpPr>
        <p:spPr>
          <a:xfrm>
            <a:off x="10953137" y="-6"/>
            <a:ext cx="1238861" cy="499589"/>
          </a:xfrm>
          <a:prstGeom prst="rect">
            <a:avLst/>
          </a:prstGeom>
          <a:solidFill>
            <a:srgbClr val="0808C2"/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Appendix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FCDF1C-C390-4E98-BDAD-2B98C861719C}"/>
              </a:ext>
            </a:extLst>
          </p:cNvPr>
          <p:cNvSpPr/>
          <p:nvPr/>
        </p:nvSpPr>
        <p:spPr>
          <a:xfrm>
            <a:off x="8013858" y="-832"/>
            <a:ext cx="147637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Financials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76350D-350B-4F5D-A942-5E5FD60FAB69}"/>
              </a:ext>
            </a:extLst>
          </p:cNvPr>
          <p:cNvSpPr/>
          <p:nvPr/>
        </p:nvSpPr>
        <p:spPr>
          <a:xfrm>
            <a:off x="9476764" y="-597"/>
            <a:ext cx="147899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The Team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08E9339-13CE-45BC-8853-17426AF815E6}"/>
              </a:ext>
            </a:extLst>
          </p:cNvPr>
          <p:cNvSpPr/>
          <p:nvPr/>
        </p:nvSpPr>
        <p:spPr>
          <a:xfrm>
            <a:off x="2" y="-39"/>
            <a:ext cx="2111968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Summary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9C0E771-CEEE-4A2D-A7C8-2ED09E5C0951}"/>
              </a:ext>
            </a:extLst>
          </p:cNvPr>
          <p:cNvSpPr txBox="1">
            <a:spLocks/>
          </p:cNvSpPr>
          <p:nvPr/>
        </p:nvSpPr>
        <p:spPr>
          <a:xfrm>
            <a:off x="192371" y="693934"/>
            <a:ext cx="5903629" cy="917439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-113">
                <a:solidFill>
                  <a:schemeClr val="tx1">
                    <a:lumMod val="75000"/>
                    <a:lumOff val="2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j-cs"/>
              </a:defRPr>
            </a:lvl1pPr>
          </a:lstStyle>
          <a:p>
            <a:r>
              <a:rPr lang="en-US" sz="2000">
                <a:solidFill>
                  <a:schemeClr val="accent1"/>
                </a:solidFill>
              </a:rPr>
              <a:t>Appendix - I</a:t>
            </a:r>
          </a:p>
          <a:p>
            <a:endParaRPr lang="en-US" sz="2000">
              <a:solidFill>
                <a:schemeClr val="accent1"/>
              </a:solidFill>
            </a:endParaRPr>
          </a:p>
          <a:p>
            <a:pPr lvl="0" defTabSz="457200"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chemeClr val="accent1"/>
                </a:solidFill>
              </a:rPr>
              <a:t>Financials – Consolidated with Investor Detail</a:t>
            </a:r>
            <a:endParaRPr lang="en-HK" sz="1600">
              <a:solidFill>
                <a:schemeClr val="accent1"/>
              </a:solidFill>
            </a:endParaRPr>
          </a:p>
          <a:p>
            <a:endParaRPr lang="en-HK" sz="2000">
              <a:solidFill>
                <a:schemeClr val="accen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30C466-A5DF-49C9-B5DA-D26ECEE7C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66" y="1715147"/>
            <a:ext cx="8497078" cy="42927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9E997E-8426-4890-99A4-10BA77AA8D2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99700" y="5404142"/>
            <a:ext cx="3237334" cy="7913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922EB3-E886-422C-AE4A-EDB67E7C5B18}"/>
              </a:ext>
            </a:extLst>
          </p:cNvPr>
          <p:cNvCxnSpPr>
            <a:cxnSpLocks/>
          </p:cNvCxnSpPr>
          <p:nvPr/>
        </p:nvCxnSpPr>
        <p:spPr>
          <a:xfrm flipH="1">
            <a:off x="6880039" y="5852397"/>
            <a:ext cx="17849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1D57610-1AEF-4D6D-812A-6FE3F1983DD3}"/>
              </a:ext>
            </a:extLst>
          </p:cNvPr>
          <p:cNvSpPr/>
          <p:nvPr/>
        </p:nvSpPr>
        <p:spPr>
          <a:xfrm>
            <a:off x="8416212" y="673979"/>
            <a:ext cx="3672311" cy="10162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b="1" err="1">
                <a:solidFill>
                  <a:schemeClr val="accent1"/>
                </a:solidFill>
              </a:rPr>
              <a:t>Approvi</a:t>
            </a:r>
            <a:r>
              <a:rPr lang="en-US" sz="1200" b="1">
                <a:solidFill>
                  <a:schemeClr val="accent1"/>
                </a:solidFill>
              </a:rPr>
              <a:t> </a:t>
            </a:r>
            <a:r>
              <a:rPr lang="en-US" sz="1200">
                <a:solidFill>
                  <a:schemeClr val="accent1"/>
                </a:solidFill>
              </a:rPr>
              <a:t>offers investors a </a:t>
            </a:r>
            <a:r>
              <a:rPr lang="en-US" sz="1200" b="1">
                <a:solidFill>
                  <a:schemeClr val="accent1"/>
                </a:solidFill>
              </a:rPr>
              <a:t>30% stake in the company for $1.3M</a:t>
            </a:r>
            <a:r>
              <a:rPr lang="en-US" sz="1200">
                <a:solidFill>
                  <a:schemeClr val="accent1"/>
                </a:solidFill>
              </a:rPr>
              <a:t>, and is projecting positive cash flow to sustain operations after the first year.</a:t>
            </a:r>
          </a:p>
          <a:p>
            <a:endParaRPr lang="en-US" sz="1200">
              <a:solidFill>
                <a:schemeClr val="accent1"/>
              </a:solidFill>
            </a:endParaRPr>
          </a:p>
          <a:p>
            <a:r>
              <a:rPr lang="en-US" sz="1200">
                <a:solidFill>
                  <a:schemeClr val="accent1"/>
                </a:solidFill>
              </a:rPr>
              <a:t>This represents an investor </a:t>
            </a:r>
            <a:r>
              <a:rPr lang="en-US" sz="1200" b="1">
                <a:solidFill>
                  <a:schemeClr val="accent1"/>
                </a:solidFill>
              </a:rPr>
              <a:t>IRR of 73% over six years</a:t>
            </a:r>
            <a:r>
              <a:rPr lang="en-US" sz="120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E71F3F1-65B1-744B-B127-2BFA642E1B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AEE417-E275-F042-BEB6-B71E482A0FA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790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499998"/>
            <a:ext cx="12192000" cy="2800390"/>
          </a:xfrm>
          <a:prstGeom prst="rect">
            <a:avLst/>
          </a:prstGeom>
          <a:solidFill>
            <a:srgbClr val="0808C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8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AutoShape 2" descr="Image result for check mark">
            <a:extLst>
              <a:ext uri="{FF2B5EF4-FFF2-40B4-BE49-F238E27FC236}">
                <a16:creationId xmlns:a16="http://schemas.microsoft.com/office/drawing/2014/main" id="{50A718F7-A14D-47A5-9F57-084B948CB4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CEAC0F6-D30C-49AD-902A-092F434B62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505" y="387560"/>
            <a:ext cx="5297588" cy="184696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7B21455-4380-4E72-8EF9-B54665B909F1}"/>
              </a:ext>
            </a:extLst>
          </p:cNvPr>
          <p:cNvSpPr txBox="1">
            <a:spLocks/>
          </p:cNvSpPr>
          <p:nvPr/>
        </p:nvSpPr>
        <p:spPr>
          <a:xfrm>
            <a:off x="519601" y="2234527"/>
            <a:ext cx="5021395" cy="147151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-113">
                <a:solidFill>
                  <a:schemeClr val="tx1">
                    <a:lumMod val="75000"/>
                    <a:lumOff val="2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j-cs"/>
              </a:defRPr>
            </a:lvl1pPr>
          </a:lstStyle>
          <a:p>
            <a:endParaRPr lang="en-HK" sz="32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77645A-5E2D-4DE7-A2F9-B99EBEBBE3A6}"/>
              </a:ext>
            </a:extLst>
          </p:cNvPr>
          <p:cNvSpPr txBox="1">
            <a:spLocks/>
          </p:cNvSpPr>
          <p:nvPr/>
        </p:nvSpPr>
        <p:spPr>
          <a:xfrm>
            <a:off x="6268729" y="387560"/>
            <a:ext cx="5021395" cy="241283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-113">
                <a:solidFill>
                  <a:schemeClr val="tx1">
                    <a:lumMod val="75000"/>
                    <a:lumOff val="2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j-cs"/>
              </a:defRPr>
            </a:lvl1pPr>
          </a:lstStyle>
          <a:p>
            <a:r>
              <a:rPr lang="en-US" sz="3200" err="1">
                <a:solidFill>
                  <a:schemeClr val="tx1"/>
                </a:solidFill>
              </a:rPr>
              <a:t>Approvi</a:t>
            </a:r>
            <a:endParaRPr lang="en-US" sz="3200">
              <a:solidFill>
                <a:schemeClr val="tx1"/>
              </a:solidFill>
            </a:endParaRPr>
          </a:p>
          <a:p>
            <a:endParaRPr lang="en-US" sz="3200">
              <a:solidFill>
                <a:schemeClr val="tx1"/>
              </a:solidFill>
            </a:endParaRPr>
          </a:p>
          <a:p>
            <a:r>
              <a:rPr lang="en-US" sz="3200" i="1">
                <a:solidFill>
                  <a:schemeClr val="tx1"/>
                </a:solidFill>
              </a:rPr>
              <a:t>Expenses, Done Right.</a:t>
            </a:r>
            <a:endParaRPr lang="en-HK" sz="3200" i="1">
              <a:solidFill>
                <a:schemeClr val="tx1"/>
              </a:solidFill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9C130839-CA57-4EAE-96D8-BEB3F98AA3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8410"/>
            <a:ext cx="1432953" cy="49958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C920DBA-A3CA-4F7A-AFCB-3719323F5ECF}"/>
              </a:ext>
            </a:extLst>
          </p:cNvPr>
          <p:cNvCxnSpPr/>
          <p:nvPr/>
        </p:nvCxnSpPr>
        <p:spPr>
          <a:xfrm>
            <a:off x="0" y="6322074"/>
            <a:ext cx="12192000" cy="0"/>
          </a:xfrm>
          <a:prstGeom prst="line">
            <a:avLst/>
          </a:prstGeom>
          <a:ln w="19050">
            <a:solidFill>
              <a:srgbClr val="0808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5EFE638F-80BB-41DF-A617-31B14483361C}"/>
              </a:ext>
            </a:extLst>
          </p:cNvPr>
          <p:cNvSpPr/>
          <p:nvPr/>
        </p:nvSpPr>
        <p:spPr>
          <a:xfrm>
            <a:off x="4823494" y="3438528"/>
            <a:ext cx="255877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Problem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678514-1183-004E-A5B3-15CE961A0F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AEE417-E275-F042-BEB6-B71E482A0FA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5492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check mark">
            <a:extLst>
              <a:ext uri="{FF2B5EF4-FFF2-40B4-BE49-F238E27FC236}">
                <a16:creationId xmlns:a16="http://schemas.microsoft.com/office/drawing/2014/main" id="{50A718F7-A14D-47A5-9F57-084B948CB4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CEAC0F6-D30C-49AD-902A-092F434B62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8410"/>
            <a:ext cx="1432953" cy="49958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D789CC-6260-458B-B871-B1362C02B915}"/>
              </a:ext>
            </a:extLst>
          </p:cNvPr>
          <p:cNvCxnSpPr/>
          <p:nvPr/>
        </p:nvCxnSpPr>
        <p:spPr>
          <a:xfrm>
            <a:off x="0" y="6322074"/>
            <a:ext cx="12192000" cy="0"/>
          </a:xfrm>
          <a:prstGeom prst="line">
            <a:avLst/>
          </a:prstGeom>
          <a:ln w="19050">
            <a:solidFill>
              <a:srgbClr val="0808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AE12FAC-AE92-43CC-8FF2-3B42D5CEE093}"/>
              </a:ext>
            </a:extLst>
          </p:cNvPr>
          <p:cNvSpPr/>
          <p:nvPr/>
        </p:nvSpPr>
        <p:spPr>
          <a:xfrm>
            <a:off x="2111970" y="-476"/>
            <a:ext cx="148723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Problem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DD5087-AC7A-479F-8803-1CF3D1CD5C71}"/>
              </a:ext>
            </a:extLst>
          </p:cNvPr>
          <p:cNvSpPr/>
          <p:nvPr/>
        </p:nvSpPr>
        <p:spPr>
          <a:xfrm>
            <a:off x="3599203" y="-516"/>
            <a:ext cx="1472757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Solution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BBCBEF-228B-4514-B29C-B069A29E1CDA}"/>
              </a:ext>
            </a:extLst>
          </p:cNvPr>
          <p:cNvSpPr/>
          <p:nvPr/>
        </p:nvSpPr>
        <p:spPr>
          <a:xfrm>
            <a:off x="10953137" y="-6"/>
            <a:ext cx="1238861" cy="499589"/>
          </a:xfrm>
          <a:prstGeom prst="rect">
            <a:avLst/>
          </a:prstGeom>
          <a:solidFill>
            <a:srgbClr val="0808C2"/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Appendix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24770E-6334-4335-A17B-9C18C37D6D4E}"/>
              </a:ext>
            </a:extLst>
          </p:cNvPr>
          <p:cNvSpPr/>
          <p:nvPr/>
        </p:nvSpPr>
        <p:spPr>
          <a:xfrm>
            <a:off x="8013858" y="-832"/>
            <a:ext cx="147637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Financials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D232632-8BC6-4BC0-921A-4B1BB489C2A6}"/>
              </a:ext>
            </a:extLst>
          </p:cNvPr>
          <p:cNvSpPr/>
          <p:nvPr/>
        </p:nvSpPr>
        <p:spPr>
          <a:xfrm>
            <a:off x="9476764" y="-597"/>
            <a:ext cx="147899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The Team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0DF711A-BE4B-4834-8A7E-FD5139B86F77}"/>
              </a:ext>
            </a:extLst>
          </p:cNvPr>
          <p:cNvSpPr/>
          <p:nvPr/>
        </p:nvSpPr>
        <p:spPr>
          <a:xfrm>
            <a:off x="2" y="-39"/>
            <a:ext cx="2111968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Summary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4A560C7-D492-440B-939C-151FB3D0BB79}"/>
              </a:ext>
            </a:extLst>
          </p:cNvPr>
          <p:cNvSpPr txBox="1">
            <a:spLocks/>
          </p:cNvSpPr>
          <p:nvPr/>
        </p:nvSpPr>
        <p:spPr>
          <a:xfrm>
            <a:off x="192371" y="693934"/>
            <a:ext cx="5903629" cy="917439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-113">
                <a:solidFill>
                  <a:schemeClr val="tx1">
                    <a:lumMod val="75000"/>
                    <a:lumOff val="2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j-cs"/>
              </a:defRPr>
            </a:lvl1pPr>
          </a:lstStyle>
          <a:p>
            <a:r>
              <a:rPr lang="en-US" sz="2000">
                <a:solidFill>
                  <a:schemeClr val="accent1"/>
                </a:solidFill>
              </a:rPr>
              <a:t>Appendix - I</a:t>
            </a:r>
          </a:p>
          <a:p>
            <a:endParaRPr lang="en-US" sz="2000">
              <a:solidFill>
                <a:schemeClr val="accent1"/>
              </a:solidFill>
            </a:endParaRPr>
          </a:p>
          <a:p>
            <a:pPr lvl="0" defTabSz="457200"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chemeClr val="accent1"/>
                </a:solidFill>
              </a:rPr>
              <a:t>Financials – Revenue &amp; Gross Margin Detail</a:t>
            </a:r>
            <a:endParaRPr lang="en-HK" sz="1600">
              <a:solidFill>
                <a:schemeClr val="accent1"/>
              </a:solidFill>
            </a:endParaRPr>
          </a:p>
          <a:p>
            <a:endParaRPr lang="en-HK" sz="2000">
              <a:solidFill>
                <a:schemeClr val="accent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CFA524-C371-4E31-9F51-731F36804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" y="1867961"/>
            <a:ext cx="10839450" cy="406717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4916E8EA-D297-46C9-90B5-4B22DDE635B9}"/>
              </a:ext>
            </a:extLst>
          </p:cNvPr>
          <p:cNvSpPr/>
          <p:nvPr/>
        </p:nvSpPr>
        <p:spPr>
          <a:xfrm>
            <a:off x="8416212" y="673979"/>
            <a:ext cx="3672311" cy="10162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b="1">
                <a:solidFill>
                  <a:schemeClr val="accent1"/>
                </a:solidFill>
              </a:rPr>
              <a:t>Note</a:t>
            </a:r>
            <a:r>
              <a:rPr lang="en-US" sz="1200">
                <a:solidFill>
                  <a:schemeClr val="accent1"/>
                </a:solidFill>
              </a:rPr>
              <a:t>:  we have assumed a flat gas cost per transaction of $0.033, which is likely quite conservative.</a:t>
            </a:r>
          </a:p>
          <a:p>
            <a:endParaRPr lang="en-US" sz="1200">
              <a:solidFill>
                <a:schemeClr val="accent1"/>
              </a:solidFill>
            </a:endParaRPr>
          </a:p>
          <a:p>
            <a:r>
              <a:rPr lang="en-US" sz="1200">
                <a:solidFill>
                  <a:schemeClr val="accent1"/>
                </a:solidFill>
              </a:rPr>
              <a:t>We should note that </a:t>
            </a:r>
            <a:r>
              <a:rPr lang="en-US" sz="1200" b="1">
                <a:solidFill>
                  <a:schemeClr val="accent1"/>
                </a:solidFill>
              </a:rPr>
              <a:t>a 20% reduction in gas costs </a:t>
            </a:r>
            <a:r>
              <a:rPr lang="en-US" sz="1200">
                <a:solidFill>
                  <a:schemeClr val="accent1"/>
                </a:solidFill>
              </a:rPr>
              <a:t>from 2020 onward would yield over </a:t>
            </a:r>
            <a:r>
              <a:rPr lang="en-US" sz="1200" b="1">
                <a:solidFill>
                  <a:schemeClr val="accent1"/>
                </a:solidFill>
              </a:rPr>
              <a:t>$7M in additional profit</a:t>
            </a:r>
            <a:r>
              <a:rPr lang="en-US" sz="1200">
                <a:solidFill>
                  <a:schemeClr val="accent1"/>
                </a:solidFill>
              </a:rPr>
              <a:t>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62200C-BF84-4080-ABF5-A30033B2ACCB}"/>
              </a:ext>
            </a:extLst>
          </p:cNvPr>
          <p:cNvCxnSpPr/>
          <p:nvPr/>
        </p:nvCxnSpPr>
        <p:spPr>
          <a:xfrm>
            <a:off x="11862318" y="1691085"/>
            <a:ext cx="0" cy="2426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8337496-8AB7-4ECD-9BD5-F07E56CDE5CF}"/>
              </a:ext>
            </a:extLst>
          </p:cNvPr>
          <p:cNvCxnSpPr/>
          <p:nvPr/>
        </p:nvCxnSpPr>
        <p:spPr>
          <a:xfrm flipH="1">
            <a:off x="11414449" y="4117910"/>
            <a:ext cx="435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9DE38F6-2570-4F6B-B1B1-EE9E5CF6B0BB}"/>
              </a:ext>
            </a:extLst>
          </p:cNvPr>
          <p:cNvCxnSpPr>
            <a:cxnSpLocks/>
          </p:cNvCxnSpPr>
          <p:nvPr/>
        </p:nvCxnSpPr>
        <p:spPr>
          <a:xfrm flipH="1">
            <a:off x="8069084" y="1251645"/>
            <a:ext cx="347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A3BEEA4D-0B05-4040-B4D8-54FA9B59A3D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8116" y="778095"/>
            <a:ext cx="4250968" cy="8102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977FDBA-AC30-6343-9D5D-8FBCD25DA4BF}"/>
              </a:ext>
            </a:extLst>
          </p:cNvPr>
          <p:cNvSpPr/>
          <p:nvPr/>
        </p:nvSpPr>
        <p:spPr>
          <a:xfrm>
            <a:off x="5068345" y="-556"/>
            <a:ext cx="1472757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Go To Market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AB4DFD-F307-BA4F-AE0C-87F313700C0E}"/>
              </a:ext>
            </a:extLst>
          </p:cNvPr>
          <p:cNvSpPr/>
          <p:nvPr/>
        </p:nvSpPr>
        <p:spPr>
          <a:xfrm>
            <a:off x="6541102" y="-596"/>
            <a:ext cx="1472756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Competition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E8B0CE25-37A3-2A45-B1B8-F27FE80137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AEE417-E275-F042-BEB6-B71E482A0FA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8459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check mark">
            <a:extLst>
              <a:ext uri="{FF2B5EF4-FFF2-40B4-BE49-F238E27FC236}">
                <a16:creationId xmlns:a16="http://schemas.microsoft.com/office/drawing/2014/main" id="{50A718F7-A14D-47A5-9F57-084B948CB4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CEAC0F6-D30C-49AD-902A-092F434B62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8410"/>
            <a:ext cx="1432953" cy="49958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D789CC-6260-458B-B871-B1362C02B915}"/>
              </a:ext>
            </a:extLst>
          </p:cNvPr>
          <p:cNvCxnSpPr/>
          <p:nvPr/>
        </p:nvCxnSpPr>
        <p:spPr>
          <a:xfrm>
            <a:off x="0" y="6322074"/>
            <a:ext cx="12192000" cy="0"/>
          </a:xfrm>
          <a:prstGeom prst="line">
            <a:avLst/>
          </a:prstGeom>
          <a:ln w="19050">
            <a:solidFill>
              <a:srgbClr val="0808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88CB447A-496D-47CD-982E-D3E4BDBC90A5}"/>
              </a:ext>
            </a:extLst>
          </p:cNvPr>
          <p:cNvSpPr txBox="1">
            <a:spLocks/>
          </p:cNvSpPr>
          <p:nvPr/>
        </p:nvSpPr>
        <p:spPr>
          <a:xfrm>
            <a:off x="192371" y="693934"/>
            <a:ext cx="5903629" cy="917439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-113">
                <a:solidFill>
                  <a:schemeClr val="tx1">
                    <a:lumMod val="75000"/>
                    <a:lumOff val="2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j-cs"/>
              </a:defRPr>
            </a:lvl1pPr>
          </a:lstStyle>
          <a:p>
            <a:r>
              <a:rPr lang="en-US" sz="2000">
                <a:solidFill>
                  <a:schemeClr val="accent1"/>
                </a:solidFill>
              </a:rPr>
              <a:t>Appendix - I</a:t>
            </a:r>
          </a:p>
          <a:p>
            <a:endParaRPr lang="en-US" sz="2000">
              <a:solidFill>
                <a:schemeClr val="accent1"/>
              </a:solidFill>
            </a:endParaRPr>
          </a:p>
          <a:p>
            <a:pPr lvl="0" defTabSz="457200"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chemeClr val="accent1"/>
                </a:solidFill>
              </a:rPr>
              <a:t>Financials – Operating Expenses, CAC &amp; LTV, Headcount Detail</a:t>
            </a:r>
            <a:endParaRPr lang="en-HK" sz="1600">
              <a:solidFill>
                <a:schemeClr val="accent1"/>
              </a:solidFill>
            </a:endParaRPr>
          </a:p>
          <a:p>
            <a:endParaRPr lang="en-HK" sz="2000">
              <a:solidFill>
                <a:schemeClr val="accent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6B1031-603A-4842-852A-4267177FA03B}"/>
              </a:ext>
            </a:extLst>
          </p:cNvPr>
          <p:cNvSpPr/>
          <p:nvPr/>
        </p:nvSpPr>
        <p:spPr>
          <a:xfrm>
            <a:off x="2111970" y="-476"/>
            <a:ext cx="148723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Problem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953767-DCF6-48F0-850E-128BC7497211}"/>
              </a:ext>
            </a:extLst>
          </p:cNvPr>
          <p:cNvSpPr/>
          <p:nvPr/>
        </p:nvSpPr>
        <p:spPr>
          <a:xfrm>
            <a:off x="3599203" y="-516"/>
            <a:ext cx="1472757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Solution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7F74287-3CAC-4EE7-A896-4E62CE8C4225}"/>
              </a:ext>
            </a:extLst>
          </p:cNvPr>
          <p:cNvSpPr/>
          <p:nvPr/>
        </p:nvSpPr>
        <p:spPr>
          <a:xfrm>
            <a:off x="10953137" y="-6"/>
            <a:ext cx="1238861" cy="499589"/>
          </a:xfrm>
          <a:prstGeom prst="rect">
            <a:avLst/>
          </a:prstGeom>
          <a:solidFill>
            <a:srgbClr val="0808C2"/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Appendix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AC36AD5-570B-46A3-A57E-929B34417690}"/>
              </a:ext>
            </a:extLst>
          </p:cNvPr>
          <p:cNvSpPr/>
          <p:nvPr/>
        </p:nvSpPr>
        <p:spPr>
          <a:xfrm>
            <a:off x="8013858" y="-832"/>
            <a:ext cx="147637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Financials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910AA9D-2F5F-426B-B8A3-0C4A46670F71}"/>
              </a:ext>
            </a:extLst>
          </p:cNvPr>
          <p:cNvSpPr/>
          <p:nvPr/>
        </p:nvSpPr>
        <p:spPr>
          <a:xfrm>
            <a:off x="9476764" y="-597"/>
            <a:ext cx="147899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The Team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1A4A2E6-A714-436F-8966-527189654660}"/>
              </a:ext>
            </a:extLst>
          </p:cNvPr>
          <p:cNvSpPr/>
          <p:nvPr/>
        </p:nvSpPr>
        <p:spPr>
          <a:xfrm>
            <a:off x="2" y="-39"/>
            <a:ext cx="2111968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Summary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32CCE5-ADD1-40D4-B37F-658CDFBF5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67" y="2068933"/>
            <a:ext cx="11255165" cy="24287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1BF843-9969-43F2-AAA2-A893D4E64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76" y="4890764"/>
            <a:ext cx="5467350" cy="103822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5C54CCD-4CAA-4842-96DA-B8D681087D8F}"/>
              </a:ext>
            </a:extLst>
          </p:cNvPr>
          <p:cNvSpPr/>
          <p:nvPr/>
        </p:nvSpPr>
        <p:spPr>
          <a:xfrm>
            <a:off x="7599280" y="5206214"/>
            <a:ext cx="2739712" cy="10162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>
                <a:solidFill>
                  <a:schemeClr val="accent1"/>
                </a:solidFill>
              </a:rPr>
              <a:t>Our </a:t>
            </a:r>
            <a:r>
              <a:rPr lang="en-US" sz="1200" b="1">
                <a:solidFill>
                  <a:schemeClr val="accent1"/>
                </a:solidFill>
              </a:rPr>
              <a:t>FTE assumptions include employees specifically in R&amp;D functions in both mainland China and Eastern Europe</a:t>
            </a:r>
            <a:r>
              <a:rPr lang="en-US" sz="1200">
                <a:solidFill>
                  <a:schemeClr val="accent1"/>
                </a:solidFill>
              </a:rPr>
              <a:t>, where talent is plentiful and wages are low relative to other regions.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1698A85-63E6-4750-8A00-ECE1A2791F48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5727055"/>
            <a:ext cx="150328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A311717-0A88-BF4E-8335-FE0535227DFA}"/>
              </a:ext>
            </a:extLst>
          </p:cNvPr>
          <p:cNvSpPr/>
          <p:nvPr/>
        </p:nvSpPr>
        <p:spPr>
          <a:xfrm>
            <a:off x="5068345" y="-556"/>
            <a:ext cx="1472757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Go To Market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9170E6B-5CF4-B14F-838D-9CD1E1BE25FF}"/>
              </a:ext>
            </a:extLst>
          </p:cNvPr>
          <p:cNvSpPr/>
          <p:nvPr/>
        </p:nvSpPr>
        <p:spPr>
          <a:xfrm>
            <a:off x="6541102" y="-596"/>
            <a:ext cx="1472756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Competition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003CC2AD-5ECC-1D46-BFC2-94304A90FE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AEE417-E275-F042-BEB6-B71E482A0FA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9976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A4308C8-6808-4F92-911B-C4D985CC5882}"/>
              </a:ext>
            </a:extLst>
          </p:cNvPr>
          <p:cNvSpPr/>
          <p:nvPr/>
        </p:nvSpPr>
        <p:spPr>
          <a:xfrm>
            <a:off x="0" y="1257498"/>
            <a:ext cx="12192000" cy="4141342"/>
          </a:xfrm>
          <a:prstGeom prst="rect">
            <a:avLst/>
          </a:prstGeom>
          <a:solidFill>
            <a:srgbClr val="0808C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8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AutoShape 2" descr="Image result for check mark">
            <a:extLst>
              <a:ext uri="{FF2B5EF4-FFF2-40B4-BE49-F238E27FC236}">
                <a16:creationId xmlns:a16="http://schemas.microsoft.com/office/drawing/2014/main" id="{50A718F7-A14D-47A5-9F57-084B948CB4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CEAC0F6-D30C-49AD-902A-092F434B62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8410"/>
            <a:ext cx="1432953" cy="49958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D789CC-6260-458B-B871-B1362C02B915}"/>
              </a:ext>
            </a:extLst>
          </p:cNvPr>
          <p:cNvCxnSpPr/>
          <p:nvPr/>
        </p:nvCxnSpPr>
        <p:spPr>
          <a:xfrm>
            <a:off x="0" y="6322074"/>
            <a:ext cx="12192000" cy="0"/>
          </a:xfrm>
          <a:prstGeom prst="line">
            <a:avLst/>
          </a:prstGeom>
          <a:ln w="19050">
            <a:solidFill>
              <a:srgbClr val="0808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88CB447A-496D-47CD-982E-D3E4BDBC90A5}"/>
              </a:ext>
            </a:extLst>
          </p:cNvPr>
          <p:cNvSpPr txBox="1">
            <a:spLocks/>
          </p:cNvSpPr>
          <p:nvPr/>
        </p:nvSpPr>
        <p:spPr>
          <a:xfrm>
            <a:off x="192371" y="644377"/>
            <a:ext cx="11255165" cy="57678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-113">
                <a:solidFill>
                  <a:schemeClr val="tx1">
                    <a:lumMod val="75000"/>
                    <a:lumOff val="2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j-cs"/>
              </a:defRPr>
            </a:lvl1pPr>
          </a:lstStyle>
          <a:p>
            <a:r>
              <a:rPr lang="en-US" sz="3200"/>
              <a:t>Appendix - II</a:t>
            </a:r>
            <a:endParaRPr lang="en-HK" sz="32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211C0A-9257-45DF-9A41-2BCF626053EE}"/>
              </a:ext>
            </a:extLst>
          </p:cNvPr>
          <p:cNvSpPr/>
          <p:nvPr/>
        </p:nvSpPr>
        <p:spPr>
          <a:xfrm>
            <a:off x="853826" y="2953434"/>
            <a:ext cx="29584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sz="3600">
                <a:solidFill>
                  <a:schemeClr val="bg1"/>
                </a:solidFill>
              </a:rPr>
              <a:t>Product/UX/UI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92B8EF9-6420-48C9-9C10-E10B72F31E1A}"/>
              </a:ext>
            </a:extLst>
          </p:cNvPr>
          <p:cNvSpPr/>
          <p:nvPr/>
        </p:nvSpPr>
        <p:spPr>
          <a:xfrm>
            <a:off x="2111970" y="-476"/>
            <a:ext cx="148723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Problem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9A1E83-8C69-4214-897E-BE9CB079572A}"/>
              </a:ext>
            </a:extLst>
          </p:cNvPr>
          <p:cNvSpPr/>
          <p:nvPr/>
        </p:nvSpPr>
        <p:spPr>
          <a:xfrm>
            <a:off x="3599203" y="-516"/>
            <a:ext cx="1472757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Solution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DE9541-5656-405E-BF48-1CB53CD5C01B}"/>
              </a:ext>
            </a:extLst>
          </p:cNvPr>
          <p:cNvSpPr/>
          <p:nvPr/>
        </p:nvSpPr>
        <p:spPr>
          <a:xfrm>
            <a:off x="10953137" y="-6"/>
            <a:ext cx="1238861" cy="499589"/>
          </a:xfrm>
          <a:prstGeom prst="rect">
            <a:avLst/>
          </a:prstGeom>
          <a:solidFill>
            <a:srgbClr val="0808C2"/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Appendix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E4BC1D-A601-41B6-9DBE-32F7BD07945D}"/>
              </a:ext>
            </a:extLst>
          </p:cNvPr>
          <p:cNvSpPr/>
          <p:nvPr/>
        </p:nvSpPr>
        <p:spPr>
          <a:xfrm>
            <a:off x="8013858" y="-832"/>
            <a:ext cx="147637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Financials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1DE9245-A3EB-459A-81A9-A30B4584FCD4}"/>
              </a:ext>
            </a:extLst>
          </p:cNvPr>
          <p:cNvSpPr/>
          <p:nvPr/>
        </p:nvSpPr>
        <p:spPr>
          <a:xfrm>
            <a:off x="9476764" y="-597"/>
            <a:ext cx="147899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The Team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2FD230-DA8F-48CC-A954-7A9AB33595CD}"/>
              </a:ext>
            </a:extLst>
          </p:cNvPr>
          <p:cNvSpPr/>
          <p:nvPr/>
        </p:nvSpPr>
        <p:spPr>
          <a:xfrm>
            <a:off x="2" y="-39"/>
            <a:ext cx="2111968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Summary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355EC7-49E7-324E-87E5-9A0D80710DD2}"/>
              </a:ext>
            </a:extLst>
          </p:cNvPr>
          <p:cNvSpPr/>
          <p:nvPr/>
        </p:nvSpPr>
        <p:spPr>
          <a:xfrm>
            <a:off x="5068345" y="-556"/>
            <a:ext cx="1472757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Go To Market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E37686C-87DB-6243-BE1E-6BAB8349CD0B}"/>
              </a:ext>
            </a:extLst>
          </p:cNvPr>
          <p:cNvSpPr/>
          <p:nvPr/>
        </p:nvSpPr>
        <p:spPr>
          <a:xfrm>
            <a:off x="6541102" y="-596"/>
            <a:ext cx="1472756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Competition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FFCFD25-05EF-9D42-A104-B11EB74DC4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AEE417-E275-F042-BEB6-B71E482A0FA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210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check mark">
            <a:extLst>
              <a:ext uri="{FF2B5EF4-FFF2-40B4-BE49-F238E27FC236}">
                <a16:creationId xmlns:a16="http://schemas.microsoft.com/office/drawing/2014/main" id="{50A718F7-A14D-47A5-9F57-084B948CB4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CEAC0F6-D30C-49AD-902A-092F434B62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8410"/>
            <a:ext cx="1432953" cy="49958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D789CC-6260-458B-B871-B1362C02B915}"/>
              </a:ext>
            </a:extLst>
          </p:cNvPr>
          <p:cNvCxnSpPr/>
          <p:nvPr/>
        </p:nvCxnSpPr>
        <p:spPr>
          <a:xfrm>
            <a:off x="0" y="6322074"/>
            <a:ext cx="12192000" cy="0"/>
          </a:xfrm>
          <a:prstGeom prst="line">
            <a:avLst/>
          </a:prstGeom>
          <a:ln w="19050">
            <a:solidFill>
              <a:srgbClr val="0808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D9B652B-1B18-43FF-AF3B-A8F04D78CF2B}"/>
              </a:ext>
            </a:extLst>
          </p:cNvPr>
          <p:cNvSpPr/>
          <p:nvPr/>
        </p:nvSpPr>
        <p:spPr>
          <a:xfrm>
            <a:off x="2111970" y="-476"/>
            <a:ext cx="148723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Problem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DD60BF3-C764-4B4D-A932-5B5D8BD64C9F}"/>
              </a:ext>
            </a:extLst>
          </p:cNvPr>
          <p:cNvSpPr/>
          <p:nvPr/>
        </p:nvSpPr>
        <p:spPr>
          <a:xfrm>
            <a:off x="3599203" y="-516"/>
            <a:ext cx="1472757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Solution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E8FC292-02A7-4AF2-BE4D-6767860800CF}"/>
              </a:ext>
            </a:extLst>
          </p:cNvPr>
          <p:cNvSpPr/>
          <p:nvPr/>
        </p:nvSpPr>
        <p:spPr>
          <a:xfrm>
            <a:off x="10953137" y="-6"/>
            <a:ext cx="1238861" cy="499589"/>
          </a:xfrm>
          <a:prstGeom prst="rect">
            <a:avLst/>
          </a:prstGeom>
          <a:solidFill>
            <a:srgbClr val="0808C2"/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Appendix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818997-B3AD-47DB-AB0B-68077996B2A0}"/>
              </a:ext>
            </a:extLst>
          </p:cNvPr>
          <p:cNvSpPr/>
          <p:nvPr/>
        </p:nvSpPr>
        <p:spPr>
          <a:xfrm>
            <a:off x="8013858" y="-832"/>
            <a:ext cx="147637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Financials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3D941B-882E-4F52-9A4A-65F74E74711B}"/>
              </a:ext>
            </a:extLst>
          </p:cNvPr>
          <p:cNvSpPr/>
          <p:nvPr/>
        </p:nvSpPr>
        <p:spPr>
          <a:xfrm>
            <a:off x="9476764" y="-597"/>
            <a:ext cx="147899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The Team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F164AC-85B0-4F3A-BF9C-8E2FF77EF075}"/>
              </a:ext>
            </a:extLst>
          </p:cNvPr>
          <p:cNvSpPr/>
          <p:nvPr/>
        </p:nvSpPr>
        <p:spPr>
          <a:xfrm>
            <a:off x="2" y="-39"/>
            <a:ext cx="2111968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Summary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A1345D-1037-B84A-92ED-CF02E90D7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651" y="1843489"/>
            <a:ext cx="2374900" cy="4229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E2A528-5862-254F-84BB-1B30B1CDA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762" y="1843489"/>
            <a:ext cx="2374900" cy="4229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C01E0C-C0F7-5D49-B951-3F540C310B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540" y="1820719"/>
            <a:ext cx="2374900" cy="4229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2F234C9-50A0-E649-81A1-DF10BB2606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0873" y="1851956"/>
            <a:ext cx="2374900" cy="4229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EC2C028B-A67C-43AD-8EDC-0ED847871674}"/>
              </a:ext>
            </a:extLst>
          </p:cNvPr>
          <p:cNvSpPr txBox="1">
            <a:spLocks/>
          </p:cNvSpPr>
          <p:nvPr/>
        </p:nvSpPr>
        <p:spPr>
          <a:xfrm>
            <a:off x="192371" y="693934"/>
            <a:ext cx="5903629" cy="917439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-113">
                <a:solidFill>
                  <a:schemeClr val="tx1">
                    <a:lumMod val="75000"/>
                    <a:lumOff val="2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j-cs"/>
              </a:defRPr>
            </a:lvl1pPr>
          </a:lstStyle>
          <a:p>
            <a:r>
              <a:rPr lang="en-US" sz="2000">
                <a:solidFill>
                  <a:schemeClr val="accent1"/>
                </a:solidFill>
              </a:rPr>
              <a:t>Appendix - II</a:t>
            </a:r>
          </a:p>
          <a:p>
            <a:endParaRPr lang="en-US" sz="2000">
              <a:solidFill>
                <a:schemeClr val="accent1"/>
              </a:solidFill>
            </a:endParaRPr>
          </a:p>
          <a:p>
            <a:pPr lvl="0" defTabSz="457200"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chemeClr val="accent1"/>
                </a:solidFill>
              </a:rPr>
              <a:t>User Interface</a:t>
            </a:r>
            <a:endParaRPr lang="en-HK" sz="1600">
              <a:solidFill>
                <a:schemeClr val="accent1"/>
              </a:solidFill>
            </a:endParaRPr>
          </a:p>
          <a:p>
            <a:endParaRPr lang="en-HK" sz="2000">
              <a:solidFill>
                <a:schemeClr val="accent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8914F0B-BD9B-A24D-95B0-C9B6776BFF67}"/>
              </a:ext>
            </a:extLst>
          </p:cNvPr>
          <p:cNvSpPr/>
          <p:nvPr/>
        </p:nvSpPr>
        <p:spPr>
          <a:xfrm>
            <a:off x="5068345" y="-556"/>
            <a:ext cx="1472757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Go To Market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8D0987-8292-C147-9EEA-37CCDBB1F6AE}"/>
              </a:ext>
            </a:extLst>
          </p:cNvPr>
          <p:cNvSpPr/>
          <p:nvPr/>
        </p:nvSpPr>
        <p:spPr>
          <a:xfrm>
            <a:off x="6541102" y="-596"/>
            <a:ext cx="1472756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Competition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7F3571A-7026-4341-9FDA-5A684B82C8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AEE417-E275-F042-BEB6-B71E482A0FA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293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check mark">
            <a:extLst>
              <a:ext uri="{FF2B5EF4-FFF2-40B4-BE49-F238E27FC236}">
                <a16:creationId xmlns:a16="http://schemas.microsoft.com/office/drawing/2014/main" id="{50A718F7-A14D-47A5-9F57-084B948CB4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CEAC0F6-D30C-49AD-902A-092F434B62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8410"/>
            <a:ext cx="1432953" cy="49958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D789CC-6260-458B-B871-B1362C02B915}"/>
              </a:ext>
            </a:extLst>
          </p:cNvPr>
          <p:cNvCxnSpPr/>
          <p:nvPr/>
        </p:nvCxnSpPr>
        <p:spPr>
          <a:xfrm>
            <a:off x="0" y="6322074"/>
            <a:ext cx="12192000" cy="0"/>
          </a:xfrm>
          <a:prstGeom prst="line">
            <a:avLst/>
          </a:prstGeom>
          <a:ln w="19050">
            <a:solidFill>
              <a:srgbClr val="0808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D9B652B-1B18-43FF-AF3B-A8F04D78CF2B}"/>
              </a:ext>
            </a:extLst>
          </p:cNvPr>
          <p:cNvSpPr/>
          <p:nvPr/>
        </p:nvSpPr>
        <p:spPr>
          <a:xfrm>
            <a:off x="2111970" y="-476"/>
            <a:ext cx="148723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Problem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DD60BF3-C764-4B4D-A932-5B5D8BD64C9F}"/>
              </a:ext>
            </a:extLst>
          </p:cNvPr>
          <p:cNvSpPr/>
          <p:nvPr/>
        </p:nvSpPr>
        <p:spPr>
          <a:xfrm>
            <a:off x="3599203" y="-516"/>
            <a:ext cx="1472757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Solution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E8FC292-02A7-4AF2-BE4D-6767860800CF}"/>
              </a:ext>
            </a:extLst>
          </p:cNvPr>
          <p:cNvSpPr/>
          <p:nvPr/>
        </p:nvSpPr>
        <p:spPr>
          <a:xfrm>
            <a:off x="10953137" y="-6"/>
            <a:ext cx="1238861" cy="499589"/>
          </a:xfrm>
          <a:prstGeom prst="rect">
            <a:avLst/>
          </a:prstGeom>
          <a:solidFill>
            <a:srgbClr val="0808C2"/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Appendix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818997-B3AD-47DB-AB0B-68077996B2A0}"/>
              </a:ext>
            </a:extLst>
          </p:cNvPr>
          <p:cNvSpPr/>
          <p:nvPr/>
        </p:nvSpPr>
        <p:spPr>
          <a:xfrm>
            <a:off x="8013858" y="-832"/>
            <a:ext cx="147637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Financials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3D941B-882E-4F52-9A4A-65F74E74711B}"/>
              </a:ext>
            </a:extLst>
          </p:cNvPr>
          <p:cNvSpPr/>
          <p:nvPr/>
        </p:nvSpPr>
        <p:spPr>
          <a:xfrm>
            <a:off x="9476764" y="-597"/>
            <a:ext cx="147899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The Team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F164AC-85B0-4F3A-BF9C-8E2FF77EF075}"/>
              </a:ext>
            </a:extLst>
          </p:cNvPr>
          <p:cNvSpPr/>
          <p:nvPr/>
        </p:nvSpPr>
        <p:spPr>
          <a:xfrm>
            <a:off x="2" y="-39"/>
            <a:ext cx="2111968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Summary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74A23C-2F77-074B-A272-48007639E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76" y="1820719"/>
            <a:ext cx="2374900" cy="4229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1D374A-96D9-FC40-8C33-A3A88854C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2332" y="1820719"/>
            <a:ext cx="2374900" cy="4229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9FC5D8F-C6E7-8148-9154-D607653AA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6764" y="1820719"/>
            <a:ext cx="2374900" cy="4229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539FB99-6313-554F-B63A-1EAF1194CE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548" y="1820719"/>
            <a:ext cx="2374900" cy="4229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369125D2-817E-4192-9087-3813F002AE07}"/>
              </a:ext>
            </a:extLst>
          </p:cNvPr>
          <p:cNvSpPr txBox="1">
            <a:spLocks/>
          </p:cNvSpPr>
          <p:nvPr/>
        </p:nvSpPr>
        <p:spPr>
          <a:xfrm>
            <a:off x="192371" y="693934"/>
            <a:ext cx="5903629" cy="917439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-113">
                <a:solidFill>
                  <a:schemeClr val="tx1">
                    <a:lumMod val="75000"/>
                    <a:lumOff val="2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j-cs"/>
              </a:defRPr>
            </a:lvl1pPr>
          </a:lstStyle>
          <a:p>
            <a:r>
              <a:rPr lang="en-US" sz="2000">
                <a:solidFill>
                  <a:schemeClr val="accent1"/>
                </a:solidFill>
              </a:rPr>
              <a:t>Appendix - II</a:t>
            </a:r>
          </a:p>
          <a:p>
            <a:endParaRPr lang="en-US" sz="2000">
              <a:solidFill>
                <a:schemeClr val="accent1"/>
              </a:solidFill>
            </a:endParaRPr>
          </a:p>
          <a:p>
            <a:pPr lvl="0" defTabSz="457200"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chemeClr val="accent1"/>
                </a:solidFill>
              </a:rPr>
              <a:t>User Interface</a:t>
            </a:r>
            <a:endParaRPr lang="en-HK" sz="1600">
              <a:solidFill>
                <a:schemeClr val="accent1"/>
              </a:solidFill>
            </a:endParaRPr>
          </a:p>
          <a:p>
            <a:endParaRPr lang="en-HK" sz="2000">
              <a:solidFill>
                <a:schemeClr val="accent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8270E75-079F-FB49-B385-AB0F0BE370FB}"/>
              </a:ext>
            </a:extLst>
          </p:cNvPr>
          <p:cNvSpPr/>
          <p:nvPr/>
        </p:nvSpPr>
        <p:spPr>
          <a:xfrm>
            <a:off x="5068345" y="-556"/>
            <a:ext cx="1472757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Go To Market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0A58B46-1D52-7E4E-A146-660EEF6A6444}"/>
              </a:ext>
            </a:extLst>
          </p:cNvPr>
          <p:cNvSpPr/>
          <p:nvPr/>
        </p:nvSpPr>
        <p:spPr>
          <a:xfrm>
            <a:off x="6541102" y="-596"/>
            <a:ext cx="1472756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Competition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1685D231-D1FA-2E4F-9466-342819C1A5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AEE417-E275-F042-BEB6-B71E482A0FA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3854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check mark">
            <a:extLst>
              <a:ext uri="{FF2B5EF4-FFF2-40B4-BE49-F238E27FC236}">
                <a16:creationId xmlns:a16="http://schemas.microsoft.com/office/drawing/2014/main" id="{50A718F7-A14D-47A5-9F57-084B948CB4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CEAC0F6-D30C-49AD-902A-092F434B62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8410"/>
            <a:ext cx="1432953" cy="49958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D789CC-6260-458B-B871-B1362C02B915}"/>
              </a:ext>
            </a:extLst>
          </p:cNvPr>
          <p:cNvCxnSpPr/>
          <p:nvPr/>
        </p:nvCxnSpPr>
        <p:spPr>
          <a:xfrm>
            <a:off x="0" y="6322074"/>
            <a:ext cx="12192000" cy="0"/>
          </a:xfrm>
          <a:prstGeom prst="line">
            <a:avLst/>
          </a:prstGeom>
          <a:ln w="19050">
            <a:solidFill>
              <a:srgbClr val="0808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9F4096F-4778-4C90-BEC5-9B1D46E6EF36}"/>
              </a:ext>
            </a:extLst>
          </p:cNvPr>
          <p:cNvSpPr/>
          <p:nvPr/>
        </p:nvSpPr>
        <p:spPr>
          <a:xfrm>
            <a:off x="2111970" y="-476"/>
            <a:ext cx="148723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Problem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81D5E0-6349-4CE9-BF79-BDC316E96378}"/>
              </a:ext>
            </a:extLst>
          </p:cNvPr>
          <p:cNvSpPr/>
          <p:nvPr/>
        </p:nvSpPr>
        <p:spPr>
          <a:xfrm>
            <a:off x="3599203" y="-516"/>
            <a:ext cx="1472757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Solution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DA634DC-F019-4935-BF90-A688158846FE}"/>
              </a:ext>
            </a:extLst>
          </p:cNvPr>
          <p:cNvSpPr/>
          <p:nvPr/>
        </p:nvSpPr>
        <p:spPr>
          <a:xfrm>
            <a:off x="10953137" y="-6"/>
            <a:ext cx="1238861" cy="499589"/>
          </a:xfrm>
          <a:prstGeom prst="rect">
            <a:avLst/>
          </a:prstGeom>
          <a:solidFill>
            <a:srgbClr val="0808C2"/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Appendix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34B8CC-586F-49D1-B1C8-5295BB9B2AB2}"/>
              </a:ext>
            </a:extLst>
          </p:cNvPr>
          <p:cNvSpPr/>
          <p:nvPr/>
        </p:nvSpPr>
        <p:spPr>
          <a:xfrm>
            <a:off x="8013858" y="-832"/>
            <a:ext cx="147637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Financials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A6F519C-FCBA-46AC-B693-68C38EAACA73}"/>
              </a:ext>
            </a:extLst>
          </p:cNvPr>
          <p:cNvSpPr/>
          <p:nvPr/>
        </p:nvSpPr>
        <p:spPr>
          <a:xfrm>
            <a:off x="9476764" y="-597"/>
            <a:ext cx="147899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The Team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C25E91-F76D-4A53-9429-0F975750AC6D}"/>
              </a:ext>
            </a:extLst>
          </p:cNvPr>
          <p:cNvSpPr/>
          <p:nvPr/>
        </p:nvSpPr>
        <p:spPr>
          <a:xfrm>
            <a:off x="2" y="-39"/>
            <a:ext cx="2111968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Summary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2557EDA-4DC6-4A08-9F89-BF5A7E23A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719" y="1492147"/>
            <a:ext cx="5689018" cy="336394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FECD81F-A15A-4EC3-A317-30814BC14CA8}"/>
              </a:ext>
            </a:extLst>
          </p:cNvPr>
          <p:cNvSpPr txBox="1"/>
          <p:nvPr/>
        </p:nvSpPr>
        <p:spPr>
          <a:xfrm>
            <a:off x="10147859" y="4933714"/>
            <a:ext cx="1598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Smart Contract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5F38821-1C77-9343-889A-83E71D485E7D}"/>
              </a:ext>
            </a:extLst>
          </p:cNvPr>
          <p:cNvSpPr/>
          <p:nvPr/>
        </p:nvSpPr>
        <p:spPr>
          <a:xfrm>
            <a:off x="5068345" y="-556"/>
            <a:ext cx="1472757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Go To Market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A4D6158-C9CD-C343-BA08-0258DCCD56EF}"/>
              </a:ext>
            </a:extLst>
          </p:cNvPr>
          <p:cNvSpPr/>
          <p:nvPr/>
        </p:nvSpPr>
        <p:spPr>
          <a:xfrm>
            <a:off x="6541102" y="-596"/>
            <a:ext cx="1472756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Competition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DD76046-A848-A44E-AF6E-C0F937758A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AEE417-E275-F042-BEB6-B71E482A0FA8}" type="slidenum">
              <a:rPr lang="en-US" smtClean="0"/>
              <a:t>35</a:t>
            </a:fld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CC99CF6-3ADA-F947-8804-D17B0E2E9FA8}"/>
              </a:ext>
            </a:extLst>
          </p:cNvPr>
          <p:cNvSpPr/>
          <p:nvPr/>
        </p:nvSpPr>
        <p:spPr>
          <a:xfrm>
            <a:off x="362742" y="2339917"/>
            <a:ext cx="4237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https://</a:t>
            </a:r>
            <a:r>
              <a:rPr lang="en-US" err="1"/>
              <a:t>github.com</a:t>
            </a:r>
            <a:r>
              <a:rPr lang="en-US"/>
              <a:t>/</a:t>
            </a:r>
            <a:r>
              <a:rPr lang="en-US" err="1"/>
              <a:t>danieltsaicw</a:t>
            </a:r>
            <a:r>
              <a:rPr lang="en-US"/>
              <a:t>/</a:t>
            </a:r>
            <a:r>
              <a:rPr lang="en-US" err="1"/>
              <a:t>approvico</a:t>
            </a:r>
            <a:endParaRPr 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D588FDA3-F330-BB4A-8563-557D8F670D63}"/>
              </a:ext>
            </a:extLst>
          </p:cNvPr>
          <p:cNvSpPr txBox="1">
            <a:spLocks/>
          </p:cNvSpPr>
          <p:nvPr/>
        </p:nvSpPr>
        <p:spPr>
          <a:xfrm>
            <a:off x="192371" y="693934"/>
            <a:ext cx="5903629" cy="917439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-113">
                <a:solidFill>
                  <a:schemeClr val="tx1">
                    <a:lumMod val="75000"/>
                    <a:lumOff val="2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j-cs"/>
              </a:defRPr>
            </a:lvl1pPr>
          </a:lstStyle>
          <a:p>
            <a:r>
              <a:rPr lang="en-US" sz="2000">
                <a:solidFill>
                  <a:schemeClr val="accent1"/>
                </a:solidFill>
              </a:rPr>
              <a:t>Appendix - II</a:t>
            </a:r>
          </a:p>
          <a:p>
            <a:endParaRPr lang="en-US" sz="2000">
              <a:solidFill>
                <a:schemeClr val="accent1"/>
              </a:solidFill>
            </a:endParaRPr>
          </a:p>
          <a:p>
            <a:pPr lvl="0" defTabSz="457200"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chemeClr val="accent1"/>
                </a:solidFill>
              </a:rPr>
              <a:t>Sample Code &amp; </a:t>
            </a:r>
            <a:r>
              <a:rPr lang="en-US" sz="1600" err="1">
                <a:solidFill>
                  <a:schemeClr val="accent1"/>
                </a:solidFill>
              </a:rPr>
              <a:t>Github</a:t>
            </a:r>
            <a:endParaRPr lang="en-HK" sz="1600">
              <a:solidFill>
                <a:schemeClr val="accent1"/>
              </a:solidFill>
            </a:endParaRPr>
          </a:p>
          <a:p>
            <a:endParaRPr lang="en-HK" sz="20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5746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check mark">
            <a:extLst>
              <a:ext uri="{FF2B5EF4-FFF2-40B4-BE49-F238E27FC236}">
                <a16:creationId xmlns:a16="http://schemas.microsoft.com/office/drawing/2014/main" id="{50A718F7-A14D-47A5-9F57-084B948CB4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CEAC0F6-D30C-49AD-902A-092F434B62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8410"/>
            <a:ext cx="1432953" cy="49958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D789CC-6260-458B-B871-B1362C02B915}"/>
              </a:ext>
            </a:extLst>
          </p:cNvPr>
          <p:cNvCxnSpPr/>
          <p:nvPr/>
        </p:nvCxnSpPr>
        <p:spPr>
          <a:xfrm>
            <a:off x="0" y="6322074"/>
            <a:ext cx="12192000" cy="0"/>
          </a:xfrm>
          <a:prstGeom prst="line">
            <a:avLst/>
          </a:prstGeom>
          <a:ln w="19050">
            <a:solidFill>
              <a:srgbClr val="0808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1351D4B-E604-416A-BD43-2291A942CC06}"/>
              </a:ext>
            </a:extLst>
          </p:cNvPr>
          <p:cNvSpPr/>
          <p:nvPr/>
        </p:nvSpPr>
        <p:spPr>
          <a:xfrm>
            <a:off x="2111970" y="-476"/>
            <a:ext cx="148723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Problem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D01D56-6D16-478B-B012-1DF330C09C95}"/>
              </a:ext>
            </a:extLst>
          </p:cNvPr>
          <p:cNvSpPr/>
          <p:nvPr/>
        </p:nvSpPr>
        <p:spPr>
          <a:xfrm>
            <a:off x="3599203" y="-516"/>
            <a:ext cx="1472757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Solution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3DFAB4A-9A90-401B-8423-19B5B6128D18}"/>
              </a:ext>
            </a:extLst>
          </p:cNvPr>
          <p:cNvSpPr/>
          <p:nvPr/>
        </p:nvSpPr>
        <p:spPr>
          <a:xfrm>
            <a:off x="10953137" y="-6"/>
            <a:ext cx="1238861" cy="499589"/>
          </a:xfrm>
          <a:prstGeom prst="rect">
            <a:avLst/>
          </a:prstGeom>
          <a:solidFill>
            <a:srgbClr val="0808C2"/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Appendix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0C9914-C8A8-4C80-AC2B-B0EDB07D74F4}"/>
              </a:ext>
            </a:extLst>
          </p:cNvPr>
          <p:cNvSpPr/>
          <p:nvPr/>
        </p:nvSpPr>
        <p:spPr>
          <a:xfrm>
            <a:off x="8013858" y="-832"/>
            <a:ext cx="147637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Financials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D0A2A1-80BD-4779-AEA4-9DE1D3C97ACF}"/>
              </a:ext>
            </a:extLst>
          </p:cNvPr>
          <p:cNvSpPr/>
          <p:nvPr/>
        </p:nvSpPr>
        <p:spPr>
          <a:xfrm>
            <a:off x="9476764" y="-597"/>
            <a:ext cx="147899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The Team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801801-B19E-4A12-96EE-B4C06EB0D6E7}"/>
              </a:ext>
            </a:extLst>
          </p:cNvPr>
          <p:cNvSpPr/>
          <p:nvPr/>
        </p:nvSpPr>
        <p:spPr>
          <a:xfrm>
            <a:off x="2" y="-39"/>
            <a:ext cx="2111968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Summary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0E954EF-47E4-4D9A-AB35-B5DEC272E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102" y="554342"/>
            <a:ext cx="4401595" cy="574931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E6EEA53-BD0B-5A4B-882B-639183653FFC}"/>
              </a:ext>
            </a:extLst>
          </p:cNvPr>
          <p:cNvSpPr/>
          <p:nvPr/>
        </p:nvSpPr>
        <p:spPr>
          <a:xfrm>
            <a:off x="362742" y="2339917"/>
            <a:ext cx="4237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https://</a:t>
            </a:r>
            <a:r>
              <a:rPr lang="en-US" err="1"/>
              <a:t>github.com</a:t>
            </a:r>
            <a:r>
              <a:rPr lang="en-US"/>
              <a:t>/</a:t>
            </a:r>
            <a:r>
              <a:rPr lang="en-US" err="1"/>
              <a:t>danieltsaicw</a:t>
            </a:r>
            <a:r>
              <a:rPr lang="en-US"/>
              <a:t>/</a:t>
            </a:r>
            <a:r>
              <a:rPr lang="en-US" err="1"/>
              <a:t>approvico</a:t>
            </a:r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ECCF65D8-9BEA-4D76-9FC3-08C84E6B18EE}"/>
              </a:ext>
            </a:extLst>
          </p:cNvPr>
          <p:cNvSpPr txBox="1">
            <a:spLocks/>
          </p:cNvSpPr>
          <p:nvPr/>
        </p:nvSpPr>
        <p:spPr>
          <a:xfrm>
            <a:off x="192371" y="693934"/>
            <a:ext cx="5903629" cy="917439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-113">
                <a:solidFill>
                  <a:schemeClr val="tx1">
                    <a:lumMod val="75000"/>
                    <a:lumOff val="2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j-cs"/>
              </a:defRPr>
            </a:lvl1pPr>
          </a:lstStyle>
          <a:p>
            <a:r>
              <a:rPr lang="en-US" sz="2000">
                <a:solidFill>
                  <a:schemeClr val="accent1"/>
                </a:solidFill>
              </a:rPr>
              <a:t>Appendix - II</a:t>
            </a:r>
          </a:p>
          <a:p>
            <a:endParaRPr lang="en-US" sz="2000">
              <a:solidFill>
                <a:schemeClr val="accent1"/>
              </a:solidFill>
            </a:endParaRPr>
          </a:p>
          <a:p>
            <a:pPr lvl="0" defTabSz="457200"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chemeClr val="accent1"/>
                </a:solidFill>
              </a:rPr>
              <a:t>Sample Code &amp; </a:t>
            </a:r>
            <a:r>
              <a:rPr lang="en-US" sz="1600" err="1">
                <a:solidFill>
                  <a:schemeClr val="accent1"/>
                </a:solidFill>
              </a:rPr>
              <a:t>Github</a:t>
            </a:r>
            <a:endParaRPr lang="en-HK" sz="1600">
              <a:solidFill>
                <a:schemeClr val="accent1"/>
              </a:solidFill>
            </a:endParaRPr>
          </a:p>
          <a:p>
            <a:endParaRPr lang="en-HK" sz="2000">
              <a:solidFill>
                <a:schemeClr val="accent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EC4ABA5-A5A4-E34B-9C1E-258FD6B12B1C}"/>
              </a:ext>
            </a:extLst>
          </p:cNvPr>
          <p:cNvSpPr/>
          <p:nvPr/>
        </p:nvSpPr>
        <p:spPr>
          <a:xfrm>
            <a:off x="5068345" y="-556"/>
            <a:ext cx="1472757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Go To Market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EE044F7-2C45-F243-A7B8-750C2F86533E}"/>
              </a:ext>
            </a:extLst>
          </p:cNvPr>
          <p:cNvSpPr/>
          <p:nvPr/>
        </p:nvSpPr>
        <p:spPr>
          <a:xfrm>
            <a:off x="6541102" y="-596"/>
            <a:ext cx="1472756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Competition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3A22CA-D4D4-1445-ABFF-0F3BBC3BA4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AEE417-E275-F042-BEB6-B71E482A0FA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195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A4308C8-6808-4F92-911B-C4D985CC5882}"/>
              </a:ext>
            </a:extLst>
          </p:cNvPr>
          <p:cNvSpPr/>
          <p:nvPr/>
        </p:nvSpPr>
        <p:spPr>
          <a:xfrm>
            <a:off x="0" y="1257498"/>
            <a:ext cx="12192000" cy="4141342"/>
          </a:xfrm>
          <a:prstGeom prst="rect">
            <a:avLst/>
          </a:prstGeom>
          <a:solidFill>
            <a:srgbClr val="0808C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8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AutoShape 2" descr="Image result for check mark">
            <a:extLst>
              <a:ext uri="{FF2B5EF4-FFF2-40B4-BE49-F238E27FC236}">
                <a16:creationId xmlns:a16="http://schemas.microsoft.com/office/drawing/2014/main" id="{50A718F7-A14D-47A5-9F57-084B948CB4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CEAC0F6-D30C-49AD-902A-092F434B62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8410"/>
            <a:ext cx="1432953" cy="49958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D789CC-6260-458B-B871-B1362C02B915}"/>
              </a:ext>
            </a:extLst>
          </p:cNvPr>
          <p:cNvCxnSpPr/>
          <p:nvPr/>
        </p:nvCxnSpPr>
        <p:spPr>
          <a:xfrm>
            <a:off x="0" y="6322074"/>
            <a:ext cx="12192000" cy="0"/>
          </a:xfrm>
          <a:prstGeom prst="line">
            <a:avLst/>
          </a:prstGeom>
          <a:ln w="19050">
            <a:solidFill>
              <a:srgbClr val="0808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88CB447A-496D-47CD-982E-D3E4BDBC90A5}"/>
              </a:ext>
            </a:extLst>
          </p:cNvPr>
          <p:cNvSpPr txBox="1">
            <a:spLocks/>
          </p:cNvSpPr>
          <p:nvPr/>
        </p:nvSpPr>
        <p:spPr>
          <a:xfrm>
            <a:off x="192371" y="644377"/>
            <a:ext cx="11255165" cy="57678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-113">
                <a:solidFill>
                  <a:schemeClr val="tx1">
                    <a:lumMod val="75000"/>
                    <a:lumOff val="2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j-cs"/>
              </a:defRPr>
            </a:lvl1pPr>
          </a:lstStyle>
          <a:p>
            <a:r>
              <a:rPr lang="en-US" sz="3200"/>
              <a:t>Appendix - III</a:t>
            </a:r>
            <a:endParaRPr lang="en-HK" sz="32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211C0A-9257-45DF-9A41-2BCF626053EE}"/>
              </a:ext>
            </a:extLst>
          </p:cNvPr>
          <p:cNvSpPr/>
          <p:nvPr/>
        </p:nvSpPr>
        <p:spPr>
          <a:xfrm>
            <a:off x="853826" y="2953434"/>
            <a:ext cx="53604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sz="3600">
                <a:solidFill>
                  <a:schemeClr val="bg1"/>
                </a:solidFill>
              </a:rPr>
              <a:t>Supplementary Information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92B8EF9-6420-48C9-9C10-E10B72F31E1A}"/>
              </a:ext>
            </a:extLst>
          </p:cNvPr>
          <p:cNvSpPr/>
          <p:nvPr/>
        </p:nvSpPr>
        <p:spPr>
          <a:xfrm>
            <a:off x="2111970" y="-476"/>
            <a:ext cx="148723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Problem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9A1E83-8C69-4214-897E-BE9CB079572A}"/>
              </a:ext>
            </a:extLst>
          </p:cNvPr>
          <p:cNvSpPr/>
          <p:nvPr/>
        </p:nvSpPr>
        <p:spPr>
          <a:xfrm>
            <a:off x="3599203" y="-516"/>
            <a:ext cx="1472757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Solution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DE9541-5656-405E-BF48-1CB53CD5C01B}"/>
              </a:ext>
            </a:extLst>
          </p:cNvPr>
          <p:cNvSpPr/>
          <p:nvPr/>
        </p:nvSpPr>
        <p:spPr>
          <a:xfrm>
            <a:off x="10953137" y="-6"/>
            <a:ext cx="1238861" cy="499589"/>
          </a:xfrm>
          <a:prstGeom prst="rect">
            <a:avLst/>
          </a:prstGeom>
          <a:solidFill>
            <a:srgbClr val="0808C2"/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Appendix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E4BC1D-A601-41B6-9DBE-32F7BD07945D}"/>
              </a:ext>
            </a:extLst>
          </p:cNvPr>
          <p:cNvSpPr/>
          <p:nvPr/>
        </p:nvSpPr>
        <p:spPr>
          <a:xfrm>
            <a:off x="8013858" y="-832"/>
            <a:ext cx="147637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Financials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1DE9245-A3EB-459A-81A9-A30B4584FCD4}"/>
              </a:ext>
            </a:extLst>
          </p:cNvPr>
          <p:cNvSpPr/>
          <p:nvPr/>
        </p:nvSpPr>
        <p:spPr>
          <a:xfrm>
            <a:off x="9476764" y="-597"/>
            <a:ext cx="147899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The Team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62FD230-DA8F-48CC-A954-7A9AB33595CD}"/>
              </a:ext>
            </a:extLst>
          </p:cNvPr>
          <p:cNvSpPr/>
          <p:nvPr/>
        </p:nvSpPr>
        <p:spPr>
          <a:xfrm>
            <a:off x="2" y="-39"/>
            <a:ext cx="2111968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Summary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129E9A-0291-894A-B584-EF17F5F10FBC}"/>
              </a:ext>
            </a:extLst>
          </p:cNvPr>
          <p:cNvSpPr/>
          <p:nvPr/>
        </p:nvSpPr>
        <p:spPr>
          <a:xfrm>
            <a:off x="5068345" y="-556"/>
            <a:ext cx="1472757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Go To Market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C77EBE-4E90-6445-92D3-A0FA9A256E9A}"/>
              </a:ext>
            </a:extLst>
          </p:cNvPr>
          <p:cNvSpPr/>
          <p:nvPr/>
        </p:nvSpPr>
        <p:spPr>
          <a:xfrm>
            <a:off x="6541102" y="-596"/>
            <a:ext cx="1472756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Competition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02AFC8-1C07-5344-BC76-7B11064201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AEE417-E275-F042-BEB6-B71E482A0FA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4252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check mark">
            <a:extLst>
              <a:ext uri="{FF2B5EF4-FFF2-40B4-BE49-F238E27FC236}">
                <a16:creationId xmlns:a16="http://schemas.microsoft.com/office/drawing/2014/main" id="{50A718F7-A14D-47A5-9F57-084B948CB4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CEAC0F6-D30C-49AD-902A-092F434B62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8410"/>
            <a:ext cx="1432953" cy="49958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D789CC-6260-458B-B871-B1362C02B915}"/>
              </a:ext>
            </a:extLst>
          </p:cNvPr>
          <p:cNvCxnSpPr/>
          <p:nvPr/>
        </p:nvCxnSpPr>
        <p:spPr>
          <a:xfrm>
            <a:off x="0" y="6322074"/>
            <a:ext cx="12192000" cy="0"/>
          </a:xfrm>
          <a:prstGeom prst="line">
            <a:avLst/>
          </a:prstGeom>
          <a:ln w="19050">
            <a:solidFill>
              <a:srgbClr val="0808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9F4096F-4778-4C90-BEC5-9B1D46E6EF36}"/>
              </a:ext>
            </a:extLst>
          </p:cNvPr>
          <p:cNvSpPr/>
          <p:nvPr/>
        </p:nvSpPr>
        <p:spPr>
          <a:xfrm>
            <a:off x="2111970" y="-476"/>
            <a:ext cx="148723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Problem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81D5E0-6349-4CE9-BF79-BDC316E96378}"/>
              </a:ext>
            </a:extLst>
          </p:cNvPr>
          <p:cNvSpPr/>
          <p:nvPr/>
        </p:nvSpPr>
        <p:spPr>
          <a:xfrm>
            <a:off x="3599203" y="-516"/>
            <a:ext cx="1472757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Solution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DA634DC-F019-4935-BF90-A688158846FE}"/>
              </a:ext>
            </a:extLst>
          </p:cNvPr>
          <p:cNvSpPr/>
          <p:nvPr/>
        </p:nvSpPr>
        <p:spPr>
          <a:xfrm>
            <a:off x="10953137" y="-6"/>
            <a:ext cx="1238861" cy="499589"/>
          </a:xfrm>
          <a:prstGeom prst="rect">
            <a:avLst/>
          </a:prstGeom>
          <a:solidFill>
            <a:srgbClr val="0808C2"/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Appendix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34B8CC-586F-49D1-B1C8-5295BB9B2AB2}"/>
              </a:ext>
            </a:extLst>
          </p:cNvPr>
          <p:cNvSpPr/>
          <p:nvPr/>
        </p:nvSpPr>
        <p:spPr>
          <a:xfrm>
            <a:off x="8013858" y="-832"/>
            <a:ext cx="147637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Financials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A6F519C-FCBA-46AC-B693-68C38EAACA73}"/>
              </a:ext>
            </a:extLst>
          </p:cNvPr>
          <p:cNvSpPr/>
          <p:nvPr/>
        </p:nvSpPr>
        <p:spPr>
          <a:xfrm>
            <a:off x="9476764" y="-597"/>
            <a:ext cx="147899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The Team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C25E91-F76D-4A53-9429-0F975750AC6D}"/>
              </a:ext>
            </a:extLst>
          </p:cNvPr>
          <p:cNvSpPr/>
          <p:nvPr/>
        </p:nvSpPr>
        <p:spPr>
          <a:xfrm>
            <a:off x="2" y="-39"/>
            <a:ext cx="2111968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Summary</a:t>
            </a:r>
          </a:p>
        </p:txBody>
      </p:sp>
      <p:pic>
        <p:nvPicPr>
          <p:cNvPr id="28" name="Image 9">
            <a:extLst>
              <a:ext uri="{FF2B5EF4-FFF2-40B4-BE49-F238E27FC236}">
                <a16:creationId xmlns:a16="http://schemas.microsoft.com/office/drawing/2014/main" id="{E665783C-69B0-481F-A9B3-90447CA96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758" y="1100639"/>
            <a:ext cx="5046256" cy="475404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8630977-9911-45B4-B934-3F5D57520C2A}"/>
              </a:ext>
            </a:extLst>
          </p:cNvPr>
          <p:cNvSpPr txBox="1"/>
          <p:nvPr/>
        </p:nvSpPr>
        <p:spPr>
          <a:xfrm>
            <a:off x="217157" y="2245179"/>
            <a:ext cx="6144371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GB" sz="1600" b="1">
                <a:solidFill>
                  <a:schemeClr val="accent1"/>
                </a:solidFill>
              </a:rPr>
              <a:t>Risks of Fraud </a:t>
            </a:r>
            <a:r>
              <a:rPr lang="en-GB" sz="1600">
                <a:solidFill>
                  <a:prstClr val="black"/>
                </a:solidFill>
              </a:rPr>
              <a:t>in the expense processes harm all companies and organizations, and have a direct negative impact on the cost and quality of their products and services.</a:t>
            </a:r>
          </a:p>
          <a:p>
            <a:pPr lvl="0">
              <a:spcAft>
                <a:spcPts val="600"/>
              </a:spcAft>
            </a:pPr>
            <a:endParaRPr lang="en-GB" sz="1600">
              <a:solidFill>
                <a:prstClr val="black"/>
              </a:solidFill>
            </a:endParaRPr>
          </a:p>
          <a:p>
            <a:pPr lvl="0">
              <a:spcAft>
                <a:spcPts val="600"/>
              </a:spcAft>
            </a:pPr>
            <a:r>
              <a:rPr lang="en-GB" sz="1600">
                <a:solidFill>
                  <a:prstClr val="black"/>
                </a:solidFill>
              </a:rPr>
              <a:t>Each year, expense fraud costs US businesses almost </a:t>
            </a:r>
            <a:r>
              <a:rPr lang="en-GB" sz="1600">
                <a:solidFill>
                  <a:schemeClr val="accent1"/>
                </a:solidFill>
              </a:rPr>
              <a:t>$3 billion </a:t>
            </a:r>
            <a:r>
              <a:rPr lang="en-GB" sz="1600">
                <a:solidFill>
                  <a:prstClr val="black"/>
                </a:solidFill>
              </a:rPr>
              <a:t>according to the Association of Certified Fraud Examiners (median amount is </a:t>
            </a:r>
            <a:r>
              <a:rPr lang="en-GB" sz="1600">
                <a:solidFill>
                  <a:schemeClr val="accent1"/>
                </a:solidFill>
              </a:rPr>
              <a:t>$40,000</a:t>
            </a:r>
            <a:r>
              <a:rPr lang="en-GB" sz="1600">
                <a:solidFill>
                  <a:prstClr val="black"/>
                </a:solidFill>
              </a:rPr>
              <a:t>). </a:t>
            </a:r>
          </a:p>
          <a:p>
            <a:pPr lvl="0">
              <a:spcAft>
                <a:spcPts val="600"/>
              </a:spcAft>
            </a:pPr>
            <a:endParaRPr lang="en-GB" sz="1600">
              <a:solidFill>
                <a:prstClr val="black"/>
              </a:solidFill>
            </a:endParaRPr>
          </a:p>
          <a:p>
            <a:pPr lvl="0">
              <a:spcAft>
                <a:spcPts val="600"/>
              </a:spcAft>
            </a:pPr>
            <a:r>
              <a:rPr lang="en-GB" sz="1600">
                <a:solidFill>
                  <a:prstClr val="black"/>
                </a:solidFill>
              </a:rPr>
              <a:t>It’s among the </a:t>
            </a:r>
            <a:r>
              <a:rPr lang="en-GB" sz="1600">
                <a:solidFill>
                  <a:schemeClr val="accent1"/>
                </a:solidFill>
              </a:rPr>
              <a:t>hardest types of fraud to detect</a:t>
            </a:r>
            <a:r>
              <a:rPr lang="en-GB" sz="1600">
                <a:solidFill>
                  <a:prstClr val="black"/>
                </a:solidFill>
              </a:rPr>
              <a:t>—nearly impossible without expense software designed to </a:t>
            </a:r>
            <a:r>
              <a:rPr lang="en-GB" sz="1600" err="1">
                <a:solidFill>
                  <a:prstClr val="black"/>
                </a:solidFill>
              </a:rPr>
              <a:t>analyze</a:t>
            </a:r>
            <a:r>
              <a:rPr lang="en-GB" sz="1600">
                <a:solidFill>
                  <a:prstClr val="black"/>
                </a:solidFill>
              </a:rPr>
              <a:t> patterns—and afflicts every kind of organization, from small businesses to regulated behemoths.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665C2442-EE2F-4622-AE0A-0B6297D1032F}"/>
              </a:ext>
            </a:extLst>
          </p:cNvPr>
          <p:cNvSpPr txBox="1">
            <a:spLocks/>
          </p:cNvSpPr>
          <p:nvPr/>
        </p:nvSpPr>
        <p:spPr>
          <a:xfrm>
            <a:off x="192371" y="693934"/>
            <a:ext cx="5903629" cy="917439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-113">
                <a:solidFill>
                  <a:schemeClr val="tx1">
                    <a:lumMod val="75000"/>
                    <a:lumOff val="2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j-cs"/>
              </a:defRPr>
            </a:lvl1pPr>
          </a:lstStyle>
          <a:p>
            <a:r>
              <a:rPr lang="en-US" sz="2000">
                <a:solidFill>
                  <a:schemeClr val="accent1"/>
                </a:solidFill>
              </a:rPr>
              <a:t>Supplementary Information</a:t>
            </a:r>
          </a:p>
          <a:p>
            <a:endParaRPr lang="en-US" sz="2000">
              <a:solidFill>
                <a:schemeClr val="accent1"/>
              </a:solidFill>
            </a:endParaRPr>
          </a:p>
          <a:p>
            <a:pPr lvl="0" defTabSz="457200">
              <a:lnSpc>
                <a:spcPct val="100000"/>
              </a:lnSpc>
              <a:spcBef>
                <a:spcPts val="0"/>
              </a:spcBef>
            </a:pPr>
            <a:r>
              <a:rPr lang="en-US" sz="1600">
                <a:solidFill>
                  <a:schemeClr val="accent1"/>
                </a:solidFill>
              </a:rPr>
              <a:t>Fraudulent Receipt Example</a:t>
            </a:r>
            <a:endParaRPr lang="en-HK" sz="1600">
              <a:solidFill>
                <a:schemeClr val="accent1"/>
              </a:solidFill>
            </a:endParaRPr>
          </a:p>
          <a:p>
            <a:endParaRPr lang="en-HK" sz="2000">
              <a:solidFill>
                <a:schemeClr val="accent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679197-A57A-E44F-A48B-164F987C56E2}"/>
              </a:ext>
            </a:extLst>
          </p:cNvPr>
          <p:cNvSpPr/>
          <p:nvPr/>
        </p:nvSpPr>
        <p:spPr>
          <a:xfrm>
            <a:off x="5068345" y="-556"/>
            <a:ext cx="1472757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Go To Market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1A88CE8-0648-F948-AF8B-44FEB12DADE3}"/>
              </a:ext>
            </a:extLst>
          </p:cNvPr>
          <p:cNvSpPr/>
          <p:nvPr/>
        </p:nvSpPr>
        <p:spPr>
          <a:xfrm>
            <a:off x="6541102" y="-596"/>
            <a:ext cx="1472756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Competition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DE139D-48F5-2643-B868-886C7BD39B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AEE417-E275-F042-BEB6-B71E482A0FA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577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CEAC0F6-D30C-49AD-902A-092F434B62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8410"/>
            <a:ext cx="1432953" cy="49958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D789CC-6260-458B-B871-B1362C02B915}"/>
              </a:ext>
            </a:extLst>
          </p:cNvPr>
          <p:cNvCxnSpPr/>
          <p:nvPr/>
        </p:nvCxnSpPr>
        <p:spPr>
          <a:xfrm>
            <a:off x="0" y="6322074"/>
            <a:ext cx="12192000" cy="0"/>
          </a:xfrm>
          <a:prstGeom prst="line">
            <a:avLst/>
          </a:prstGeom>
          <a:ln w="19050">
            <a:solidFill>
              <a:srgbClr val="0808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88CB447A-496D-47CD-982E-D3E4BDBC90A5}"/>
              </a:ext>
            </a:extLst>
          </p:cNvPr>
          <p:cNvSpPr txBox="1">
            <a:spLocks/>
          </p:cNvSpPr>
          <p:nvPr/>
        </p:nvSpPr>
        <p:spPr>
          <a:xfrm>
            <a:off x="192371" y="755979"/>
            <a:ext cx="11761331" cy="57678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-113">
                <a:solidFill>
                  <a:schemeClr val="tx1">
                    <a:lumMod val="75000"/>
                    <a:lumOff val="2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j-cs"/>
              </a:defRPr>
            </a:lvl1pPr>
          </a:lstStyle>
          <a:p>
            <a:r>
              <a:rPr lang="en-GB" sz="2400" b="1">
                <a:solidFill>
                  <a:schemeClr val="accent1"/>
                </a:solidFill>
                <a:latin typeface="+mn-lt"/>
              </a:rPr>
              <a:t>Market</a:t>
            </a:r>
            <a:r>
              <a:rPr lang="en-GB" sz="2400">
                <a:solidFill>
                  <a:schemeClr val="accent1"/>
                </a:solidFill>
                <a:latin typeface="+mn-lt"/>
              </a:rPr>
              <a:t> </a:t>
            </a:r>
            <a:r>
              <a:rPr lang="en-GB" sz="2400" b="1">
                <a:solidFill>
                  <a:schemeClr val="accent1"/>
                </a:solidFill>
                <a:latin typeface="+mn-lt"/>
              </a:rPr>
              <a:t>surveys</a:t>
            </a:r>
            <a:r>
              <a:rPr lang="en-GB" sz="2400">
                <a:solidFill>
                  <a:schemeClr val="accent1"/>
                </a:solidFill>
                <a:latin typeface="+mn-lt"/>
              </a:rPr>
              <a:t> show that the majority of businesses still use </a:t>
            </a:r>
            <a:r>
              <a:rPr lang="en-GB" sz="2400" b="1">
                <a:solidFill>
                  <a:schemeClr val="accent1"/>
                </a:solidFill>
                <a:latin typeface="+mn-lt"/>
              </a:rPr>
              <a:t>manual</a:t>
            </a:r>
            <a:r>
              <a:rPr lang="en-GB" sz="2400">
                <a:solidFill>
                  <a:schemeClr val="accent1"/>
                </a:solidFill>
                <a:latin typeface="+mn-lt"/>
              </a:rPr>
              <a:t> expense management processes </a:t>
            </a:r>
            <a:endParaRPr lang="en-HK" sz="240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FA74C6-1C74-449E-B627-4AE6984392B5}"/>
              </a:ext>
            </a:extLst>
          </p:cNvPr>
          <p:cNvSpPr/>
          <p:nvPr/>
        </p:nvSpPr>
        <p:spPr>
          <a:xfrm>
            <a:off x="2111970" y="-476"/>
            <a:ext cx="148723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Problem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8763D1-8828-4BB5-B500-2899FD781020}"/>
              </a:ext>
            </a:extLst>
          </p:cNvPr>
          <p:cNvSpPr/>
          <p:nvPr/>
        </p:nvSpPr>
        <p:spPr>
          <a:xfrm>
            <a:off x="3599203" y="-516"/>
            <a:ext cx="1472757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Solution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E31D9D-2465-4545-A9B4-D839C4179387}"/>
              </a:ext>
            </a:extLst>
          </p:cNvPr>
          <p:cNvSpPr/>
          <p:nvPr/>
        </p:nvSpPr>
        <p:spPr>
          <a:xfrm>
            <a:off x="10953137" y="-6"/>
            <a:ext cx="1238861" cy="499589"/>
          </a:xfrm>
          <a:prstGeom prst="rect">
            <a:avLst/>
          </a:prstGeom>
          <a:solidFill>
            <a:srgbClr val="0808C2"/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Appendix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8D04499-F2F7-4C97-93F6-6911B6FDD273}"/>
              </a:ext>
            </a:extLst>
          </p:cNvPr>
          <p:cNvSpPr/>
          <p:nvPr/>
        </p:nvSpPr>
        <p:spPr>
          <a:xfrm>
            <a:off x="8013858" y="-832"/>
            <a:ext cx="147637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Financials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378F73-7517-4A65-8EBB-F6619AB91820}"/>
              </a:ext>
            </a:extLst>
          </p:cNvPr>
          <p:cNvSpPr/>
          <p:nvPr/>
        </p:nvSpPr>
        <p:spPr>
          <a:xfrm>
            <a:off x="9476764" y="-597"/>
            <a:ext cx="147899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The Team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8AE928-5B05-4124-B01B-374C5F58A371}"/>
              </a:ext>
            </a:extLst>
          </p:cNvPr>
          <p:cNvSpPr/>
          <p:nvPr/>
        </p:nvSpPr>
        <p:spPr>
          <a:xfrm>
            <a:off x="2" y="-39"/>
            <a:ext cx="2111968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Summary</a:t>
            </a:r>
          </a:p>
        </p:txBody>
      </p:sp>
      <p:sp>
        <p:nvSpPr>
          <p:cNvPr id="30" name="AutoShape 8">
            <a:extLst>
              <a:ext uri="{FF2B5EF4-FFF2-40B4-BE49-F238E27FC236}">
                <a16:creationId xmlns:a16="http://schemas.microsoft.com/office/drawing/2014/main" id="{97B24A96-8C87-478F-B931-870F1E2C1E3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39618" y="1589962"/>
            <a:ext cx="2007773" cy="523729"/>
          </a:xfrm>
          <a:prstGeom prst="homePlate">
            <a:avLst>
              <a:gd name="adj" fmla="val 22260"/>
            </a:avLst>
          </a:prstGeom>
          <a:solidFill>
            <a:schemeClr val="tx1">
              <a:lumMod val="50000"/>
              <a:lumOff val="50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lIns="32400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/>
            <a:r>
              <a:rPr lang="en-US" altLang="de-DE" sz="2000">
                <a:solidFill>
                  <a:schemeClr val="bg1"/>
                </a:solidFill>
                <a:latin typeface="+mn-lt"/>
              </a:rPr>
              <a:t>37%</a:t>
            </a:r>
          </a:p>
        </p:txBody>
      </p:sp>
      <p:sp>
        <p:nvSpPr>
          <p:cNvPr id="34" name="AutoShape 8">
            <a:extLst>
              <a:ext uri="{FF2B5EF4-FFF2-40B4-BE49-F238E27FC236}">
                <a16:creationId xmlns:a16="http://schemas.microsoft.com/office/drawing/2014/main" id="{DDD513BC-F768-42CD-8FAA-F6DDE743B3A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39618" y="2248764"/>
            <a:ext cx="2880000" cy="523729"/>
          </a:xfrm>
          <a:prstGeom prst="homePlate">
            <a:avLst>
              <a:gd name="adj" fmla="val 22260"/>
            </a:avLst>
          </a:prstGeom>
          <a:solidFill>
            <a:schemeClr val="accent1"/>
          </a:solidFill>
          <a:ln w="19050">
            <a:noFill/>
            <a:miter lim="800000"/>
            <a:headEnd/>
            <a:tailEnd/>
          </a:ln>
          <a:effectLst/>
        </p:spPr>
        <p:txBody>
          <a:bodyPr lIns="32400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/>
            <a:r>
              <a:rPr lang="en-US" altLang="de-DE" sz="2000">
                <a:solidFill>
                  <a:schemeClr val="bg1"/>
                </a:solidFill>
                <a:latin typeface="+mn-lt"/>
              </a:rPr>
              <a:t>46%</a:t>
            </a:r>
          </a:p>
        </p:txBody>
      </p:sp>
      <p:sp>
        <p:nvSpPr>
          <p:cNvPr id="35" name="AutoShape 8">
            <a:extLst>
              <a:ext uri="{FF2B5EF4-FFF2-40B4-BE49-F238E27FC236}">
                <a16:creationId xmlns:a16="http://schemas.microsoft.com/office/drawing/2014/main" id="{74305CF3-73F8-4726-8D06-ECB4DA212486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39617" y="2870593"/>
            <a:ext cx="1046991" cy="523729"/>
          </a:xfrm>
          <a:prstGeom prst="homePlate">
            <a:avLst>
              <a:gd name="adj" fmla="val 22260"/>
            </a:avLst>
          </a:prstGeom>
          <a:solidFill>
            <a:schemeClr val="accent2"/>
          </a:solidFill>
          <a:ln w="19050">
            <a:noFill/>
            <a:miter lim="800000"/>
            <a:headEnd/>
            <a:tailEnd/>
          </a:ln>
          <a:effectLst/>
        </p:spPr>
        <p:txBody>
          <a:bodyPr lIns="32400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/>
            <a:r>
              <a:rPr lang="en-US" altLang="de-DE" sz="2000">
                <a:solidFill>
                  <a:schemeClr val="bg1"/>
                </a:solidFill>
                <a:latin typeface="+mn-lt"/>
              </a:rPr>
              <a:t>17%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D06528A1-A508-4302-9728-EBAF01F43741}"/>
              </a:ext>
            </a:extLst>
          </p:cNvPr>
          <p:cNvSpPr txBox="1">
            <a:spLocks/>
          </p:cNvSpPr>
          <p:nvPr/>
        </p:nvSpPr>
        <p:spPr>
          <a:xfrm>
            <a:off x="190487" y="2360622"/>
            <a:ext cx="865499" cy="419794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-113">
                <a:solidFill>
                  <a:schemeClr val="tx1">
                    <a:lumMod val="75000"/>
                    <a:lumOff val="2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j-cs"/>
              </a:defRPr>
            </a:lvl1pPr>
          </a:lstStyle>
          <a:p>
            <a:r>
              <a:rPr lang="en-GB" sz="1600" b="1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Manual</a:t>
            </a:r>
            <a:endParaRPr lang="en-HK" sz="1600" b="1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5EBC0491-5BBF-4659-A7BD-812053B397E8}"/>
              </a:ext>
            </a:extLst>
          </p:cNvPr>
          <p:cNvSpPr txBox="1">
            <a:spLocks/>
          </p:cNvSpPr>
          <p:nvPr/>
        </p:nvSpPr>
        <p:spPr>
          <a:xfrm>
            <a:off x="192371" y="2986236"/>
            <a:ext cx="865499" cy="419794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-113">
                <a:solidFill>
                  <a:schemeClr val="tx1">
                    <a:lumMod val="75000"/>
                    <a:lumOff val="2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j-cs"/>
              </a:defRPr>
            </a:lvl1pPr>
          </a:lstStyle>
          <a:p>
            <a:r>
              <a:rPr lang="en-GB" sz="1600" b="1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ERP</a:t>
            </a:r>
            <a:endParaRPr lang="en-HK" sz="1600" b="1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C8DACA44-379F-4381-8D38-5E960B08AB58}"/>
              </a:ext>
            </a:extLst>
          </p:cNvPr>
          <p:cNvSpPr txBox="1">
            <a:spLocks/>
          </p:cNvSpPr>
          <p:nvPr/>
        </p:nvSpPr>
        <p:spPr>
          <a:xfrm>
            <a:off x="192371" y="1570105"/>
            <a:ext cx="1117157" cy="419794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-113">
                <a:solidFill>
                  <a:schemeClr val="tx1">
                    <a:lumMod val="75000"/>
                    <a:lumOff val="2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j-cs"/>
              </a:defRPr>
            </a:lvl1pPr>
          </a:lstStyle>
          <a:p>
            <a:r>
              <a:rPr lang="en-GB" sz="1600" b="1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 based</a:t>
            </a:r>
            <a:endParaRPr lang="en-HK" sz="1600" b="1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3C7EA2B3-5AA1-4C93-8C0B-FAA17ACC36A2}"/>
              </a:ext>
            </a:extLst>
          </p:cNvPr>
          <p:cNvSpPr txBox="1">
            <a:spLocks/>
          </p:cNvSpPr>
          <p:nvPr/>
        </p:nvSpPr>
        <p:spPr>
          <a:xfrm>
            <a:off x="4335581" y="2091612"/>
            <a:ext cx="2582053" cy="83090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-113">
                <a:solidFill>
                  <a:schemeClr val="tx1">
                    <a:lumMod val="75000"/>
                    <a:lumOff val="2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j-cs"/>
              </a:defRPr>
            </a:lvl1pPr>
          </a:lstStyle>
          <a:p>
            <a:pPr algn="ctr"/>
            <a:r>
              <a:rPr lang="en-GB" sz="1600">
                <a:solidFill>
                  <a:schemeClr val="accent1"/>
                </a:solidFill>
                <a:latin typeface="+mn-lt"/>
              </a:rPr>
              <a:t>Any process that use Excel spreadsheets, pen &amp; paper, or homegrown systems</a:t>
            </a:r>
            <a:endParaRPr lang="en-HK" sz="160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F470805C-BDEF-40DD-94FE-DB408EEE7958}"/>
              </a:ext>
            </a:extLst>
          </p:cNvPr>
          <p:cNvSpPr/>
          <p:nvPr/>
        </p:nvSpPr>
        <p:spPr>
          <a:xfrm>
            <a:off x="4433066" y="3313354"/>
            <a:ext cx="2392018" cy="50017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accent1"/>
                </a:solidFill>
              </a:rPr>
              <a:t>Manual process use</a:t>
            </a:r>
            <a:endParaRPr lang="en-GB">
              <a:solidFill>
                <a:schemeClr val="accent1"/>
              </a:solidFill>
            </a:endParaRPr>
          </a:p>
        </p:txBody>
      </p:sp>
      <p:pic>
        <p:nvPicPr>
          <p:cNvPr id="2050" name="Picture 2" descr="RÃ©sultat de recherche d'images pour &quot;small business icone blue&quot;">
            <a:extLst>
              <a:ext uri="{FF2B5EF4-FFF2-40B4-BE49-F238E27FC236}">
                <a16:creationId xmlns:a16="http://schemas.microsoft.com/office/drawing/2014/main" id="{4221CD02-A838-48E9-B9EF-BFF93A197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51921" y="4715976"/>
            <a:ext cx="1072527" cy="107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Ã©sultat de recherche d'images pour &quot;large business icone blue&quot;">
            <a:extLst>
              <a:ext uri="{FF2B5EF4-FFF2-40B4-BE49-F238E27FC236}">
                <a16:creationId xmlns:a16="http://schemas.microsoft.com/office/drawing/2014/main" id="{C6EB0FFB-194B-4FD6-B913-ABFC38CE5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95096" y="3669744"/>
            <a:ext cx="2207730" cy="248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rganigramme : Connecteur 6">
            <a:extLst>
              <a:ext uri="{FF2B5EF4-FFF2-40B4-BE49-F238E27FC236}">
                <a16:creationId xmlns:a16="http://schemas.microsoft.com/office/drawing/2014/main" id="{D21829ED-CB3E-47E8-B7EE-EBD822F3FD49}"/>
              </a:ext>
            </a:extLst>
          </p:cNvPr>
          <p:cNvSpPr/>
          <p:nvPr/>
        </p:nvSpPr>
        <p:spPr>
          <a:xfrm>
            <a:off x="3994182" y="4007299"/>
            <a:ext cx="934278" cy="907406"/>
          </a:xfrm>
          <a:prstGeom prst="flowChartConnector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000" b="1"/>
              <a:t>64%</a:t>
            </a:r>
            <a:endParaRPr lang="en-GB" sz="2000" b="1"/>
          </a:p>
        </p:txBody>
      </p:sp>
      <p:sp>
        <p:nvSpPr>
          <p:cNvPr id="40" name="Organigramme : Connecteur 39">
            <a:extLst>
              <a:ext uri="{FF2B5EF4-FFF2-40B4-BE49-F238E27FC236}">
                <a16:creationId xmlns:a16="http://schemas.microsoft.com/office/drawing/2014/main" id="{0C8BEB37-1EFE-40CD-8305-567B9CC11960}"/>
              </a:ext>
            </a:extLst>
          </p:cNvPr>
          <p:cNvSpPr/>
          <p:nvPr/>
        </p:nvSpPr>
        <p:spPr>
          <a:xfrm>
            <a:off x="6391084" y="4007299"/>
            <a:ext cx="934278" cy="907406"/>
          </a:xfrm>
          <a:prstGeom prst="flowChartConnector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/>
              <a:t>20%</a:t>
            </a:r>
            <a:endParaRPr lang="en-GB" sz="2000" b="1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9A47D4F5-20EE-43C6-B5FF-7481ECF29881}"/>
              </a:ext>
            </a:extLst>
          </p:cNvPr>
          <p:cNvCxnSpPr>
            <a:cxnSpLocks/>
            <a:stCxn id="34" idx="3"/>
            <a:endCxn id="39" idx="1"/>
          </p:cNvCxnSpPr>
          <p:nvPr/>
        </p:nvCxnSpPr>
        <p:spPr>
          <a:xfrm flipV="1">
            <a:off x="4019618" y="2507063"/>
            <a:ext cx="315963" cy="3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5A538CD4-5BE1-4160-828E-AAFA6D974C85}"/>
              </a:ext>
            </a:extLst>
          </p:cNvPr>
          <p:cNvCxnSpPr>
            <a:cxnSpLocks/>
            <a:stCxn id="5" idx="0"/>
            <a:endCxn id="39" idx="2"/>
          </p:cNvCxnSpPr>
          <p:nvPr/>
        </p:nvCxnSpPr>
        <p:spPr>
          <a:xfrm flipH="1" flipV="1">
            <a:off x="5626608" y="2922513"/>
            <a:ext cx="2467" cy="390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 : en angle 41">
            <a:extLst>
              <a:ext uri="{FF2B5EF4-FFF2-40B4-BE49-F238E27FC236}">
                <a16:creationId xmlns:a16="http://schemas.microsoft.com/office/drawing/2014/main" id="{9889DD5C-A7C4-489B-BB0E-26E9D133B74E}"/>
              </a:ext>
            </a:extLst>
          </p:cNvPr>
          <p:cNvCxnSpPr>
            <a:stCxn id="5" idx="2"/>
            <a:endCxn id="7" idx="6"/>
          </p:cNvCxnSpPr>
          <p:nvPr/>
        </p:nvCxnSpPr>
        <p:spPr>
          <a:xfrm rot="5400000">
            <a:off x="4955034" y="3786960"/>
            <a:ext cx="647469" cy="70061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 : en angle 46">
            <a:extLst>
              <a:ext uri="{FF2B5EF4-FFF2-40B4-BE49-F238E27FC236}">
                <a16:creationId xmlns:a16="http://schemas.microsoft.com/office/drawing/2014/main" id="{DDCB0D71-FC73-424F-8D69-7C78FDCA6BA1}"/>
              </a:ext>
            </a:extLst>
          </p:cNvPr>
          <p:cNvCxnSpPr>
            <a:cxnSpLocks/>
            <a:stCxn id="5" idx="2"/>
            <a:endCxn id="40" idx="2"/>
          </p:cNvCxnSpPr>
          <p:nvPr/>
        </p:nvCxnSpPr>
        <p:spPr>
          <a:xfrm rot="16200000" flipH="1">
            <a:off x="5686345" y="3756262"/>
            <a:ext cx="647469" cy="76200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itle 1">
            <a:extLst>
              <a:ext uri="{FF2B5EF4-FFF2-40B4-BE49-F238E27FC236}">
                <a16:creationId xmlns:a16="http://schemas.microsoft.com/office/drawing/2014/main" id="{17C7F5E9-C426-4F2D-834C-E11181F6C55B}"/>
              </a:ext>
            </a:extLst>
          </p:cNvPr>
          <p:cNvSpPr txBox="1">
            <a:spLocks/>
          </p:cNvSpPr>
          <p:nvPr/>
        </p:nvSpPr>
        <p:spPr>
          <a:xfrm>
            <a:off x="2497157" y="5792279"/>
            <a:ext cx="2582053" cy="83090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-113">
                <a:solidFill>
                  <a:schemeClr val="tx1">
                    <a:lumMod val="75000"/>
                    <a:lumOff val="2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j-cs"/>
              </a:defRPr>
            </a:lvl1pPr>
          </a:lstStyle>
          <a:p>
            <a:pPr algn="ctr"/>
            <a:r>
              <a:rPr lang="en-GB" sz="1600">
                <a:solidFill>
                  <a:schemeClr val="accent1"/>
                </a:solidFill>
                <a:latin typeface="+mn-lt"/>
              </a:rPr>
              <a:t>Small businesses</a:t>
            </a:r>
          </a:p>
          <a:p>
            <a:pPr algn="ctr"/>
            <a:r>
              <a:rPr lang="fr-FR" sz="1400">
                <a:solidFill>
                  <a:schemeClr val="accent1"/>
                </a:solidFill>
                <a:latin typeface="+mn-lt"/>
              </a:rPr>
              <a:t>(</a:t>
            </a:r>
            <a:r>
              <a:rPr lang="en-GB" sz="1400">
                <a:solidFill>
                  <a:schemeClr val="accent1"/>
                </a:solidFill>
                <a:latin typeface="+mn-lt"/>
              </a:rPr>
              <a:t>&lt;100 employees)</a:t>
            </a:r>
            <a:endParaRPr lang="en-HK" sz="140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9B55ADA6-BB80-49A9-8673-9F59822AF73F}"/>
              </a:ext>
            </a:extLst>
          </p:cNvPr>
          <p:cNvSpPr txBox="1">
            <a:spLocks/>
          </p:cNvSpPr>
          <p:nvPr/>
        </p:nvSpPr>
        <p:spPr>
          <a:xfrm>
            <a:off x="6807934" y="5825419"/>
            <a:ext cx="2582053" cy="83090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-113">
                <a:solidFill>
                  <a:schemeClr val="tx1">
                    <a:lumMod val="75000"/>
                    <a:lumOff val="2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j-cs"/>
              </a:defRPr>
            </a:lvl1pPr>
          </a:lstStyle>
          <a:p>
            <a:pPr algn="ctr"/>
            <a:r>
              <a:rPr lang="en-GB" sz="1600">
                <a:solidFill>
                  <a:schemeClr val="accent1"/>
                </a:solidFill>
                <a:latin typeface="+mn-lt"/>
              </a:rPr>
              <a:t>Large companies</a:t>
            </a:r>
          </a:p>
          <a:p>
            <a:pPr algn="ctr"/>
            <a:r>
              <a:rPr lang="fr-FR" sz="1400">
                <a:solidFill>
                  <a:schemeClr val="accent1"/>
                </a:solidFill>
                <a:latin typeface="+mn-lt"/>
              </a:rPr>
              <a:t>(</a:t>
            </a:r>
            <a:r>
              <a:rPr lang="en-GB" sz="1400">
                <a:solidFill>
                  <a:schemeClr val="accent1"/>
                </a:solidFill>
                <a:latin typeface="+mn-lt"/>
              </a:rPr>
              <a:t>100+ employees)</a:t>
            </a:r>
            <a:endParaRPr lang="en-HK" sz="140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F217248-D51E-4E12-9763-6CF2DDE3ABAA}"/>
              </a:ext>
            </a:extLst>
          </p:cNvPr>
          <p:cNvSpPr/>
          <p:nvPr/>
        </p:nvSpPr>
        <p:spPr>
          <a:xfrm>
            <a:off x="25520" y="5906816"/>
            <a:ext cx="27299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i="1"/>
              <a:t>Source: </a:t>
            </a:r>
            <a:r>
              <a:rPr lang="fr-FR" sz="900" i="1"/>
              <a:t>T&amp;E Management </a:t>
            </a:r>
            <a:r>
              <a:rPr lang="fr-FR" sz="900" i="1" err="1"/>
              <a:t>Infographics</a:t>
            </a:r>
            <a:r>
              <a:rPr lang="fr-FR" sz="900" i="1"/>
              <a:t> | </a:t>
            </a:r>
            <a:r>
              <a:rPr lang="fr-FR" sz="900" i="1" err="1"/>
              <a:t>Certify</a:t>
            </a:r>
            <a:endParaRPr lang="fr-FR" sz="900" i="1"/>
          </a:p>
          <a:p>
            <a:r>
              <a:rPr lang="fr-FR" sz="900" i="1"/>
              <a:t>certify.com</a:t>
            </a:r>
            <a:endParaRPr lang="en-GB" sz="900" i="1"/>
          </a:p>
        </p:txBody>
      </p:sp>
      <p:sp>
        <p:nvSpPr>
          <p:cNvPr id="2049" name="Ellipse 2048">
            <a:extLst>
              <a:ext uri="{FF2B5EF4-FFF2-40B4-BE49-F238E27FC236}">
                <a16:creationId xmlns:a16="http://schemas.microsoft.com/office/drawing/2014/main" id="{D080D8FB-F484-4023-99A1-5454B3A9AB86}"/>
              </a:ext>
            </a:extLst>
          </p:cNvPr>
          <p:cNvSpPr/>
          <p:nvPr/>
        </p:nvSpPr>
        <p:spPr>
          <a:xfrm>
            <a:off x="8447201" y="1473143"/>
            <a:ext cx="3306160" cy="2067837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6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Outdated systems take their toll from employees (</a:t>
            </a:r>
            <a:r>
              <a:rPr lang="en-GB" sz="1400" i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survey of 500 employees with accounts payables from small to large companies</a:t>
            </a:r>
            <a:r>
              <a:rPr lang="en-GB" sz="16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937A462-5BD2-8040-9002-F1D891D8D9A4}"/>
              </a:ext>
            </a:extLst>
          </p:cNvPr>
          <p:cNvSpPr/>
          <p:nvPr/>
        </p:nvSpPr>
        <p:spPr>
          <a:xfrm>
            <a:off x="5068345" y="-556"/>
            <a:ext cx="1472757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Go To Market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A7CDA01-1FBE-3D49-B717-99DDE2D35ECC}"/>
              </a:ext>
            </a:extLst>
          </p:cNvPr>
          <p:cNvSpPr/>
          <p:nvPr/>
        </p:nvSpPr>
        <p:spPr>
          <a:xfrm>
            <a:off x="6541102" y="-596"/>
            <a:ext cx="1472756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Competition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F64439-D63A-9242-A61C-8AE656FD88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AEE417-E275-F042-BEB6-B71E482A0FA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96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check mark">
            <a:extLst>
              <a:ext uri="{FF2B5EF4-FFF2-40B4-BE49-F238E27FC236}">
                <a16:creationId xmlns:a16="http://schemas.microsoft.com/office/drawing/2014/main" id="{50A718F7-A14D-47A5-9F57-084B948CB4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CEAC0F6-D30C-49AD-902A-092F434B62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8410"/>
            <a:ext cx="1432953" cy="49958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D789CC-6260-458B-B871-B1362C02B915}"/>
              </a:ext>
            </a:extLst>
          </p:cNvPr>
          <p:cNvCxnSpPr/>
          <p:nvPr/>
        </p:nvCxnSpPr>
        <p:spPr>
          <a:xfrm>
            <a:off x="0" y="6322074"/>
            <a:ext cx="12192000" cy="0"/>
          </a:xfrm>
          <a:prstGeom prst="line">
            <a:avLst/>
          </a:prstGeom>
          <a:ln w="19050">
            <a:solidFill>
              <a:srgbClr val="0808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88CB447A-496D-47CD-982E-D3E4BDBC90A5}"/>
              </a:ext>
            </a:extLst>
          </p:cNvPr>
          <p:cNvSpPr txBox="1">
            <a:spLocks/>
          </p:cNvSpPr>
          <p:nvPr/>
        </p:nvSpPr>
        <p:spPr>
          <a:xfrm>
            <a:off x="192371" y="644377"/>
            <a:ext cx="11255165" cy="57678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-113">
                <a:solidFill>
                  <a:schemeClr val="tx1">
                    <a:lumMod val="75000"/>
                    <a:lumOff val="2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j-cs"/>
              </a:defRPr>
            </a:lvl1pPr>
          </a:lstStyle>
          <a:p>
            <a:r>
              <a:rPr lang="en-US" sz="2000">
                <a:solidFill>
                  <a:schemeClr val="accent1"/>
                </a:solidFill>
              </a:rPr>
              <a:t>The traditional way of tracking funds and paying for expenses is archaic and broken</a:t>
            </a:r>
            <a:endParaRPr lang="en-HK" sz="2000">
              <a:solidFill>
                <a:schemeClr val="accent1"/>
              </a:solidFill>
              <a:highlight>
                <a:srgbClr val="FFFF00"/>
              </a:highlight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8816F3E-78D2-47D0-A24E-541B0EF76397}"/>
              </a:ext>
            </a:extLst>
          </p:cNvPr>
          <p:cNvPicPr>
            <a:picLocks noGrp="1"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74518" y="1066604"/>
            <a:ext cx="2916606" cy="1511848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F7F1816-5C54-4DD4-8C6D-A10DE5673B58}"/>
              </a:ext>
            </a:extLst>
          </p:cNvPr>
          <p:cNvPicPr>
            <a:picLocks noGrp="1"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707792" y="1070655"/>
            <a:ext cx="2907156" cy="1511848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9A9FF8-40E2-4F01-ABDE-69AD7741BEC4}"/>
              </a:ext>
            </a:extLst>
          </p:cNvPr>
          <p:cNvPicPr>
            <a:picLocks noGrp="1"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794035" y="1078655"/>
            <a:ext cx="2908730" cy="1511848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E5A2A91-3622-4E21-AEC2-BB2D15B0FDA2}"/>
              </a:ext>
            </a:extLst>
          </p:cNvPr>
          <p:cNvSpPr/>
          <p:nvPr/>
        </p:nvSpPr>
        <p:spPr>
          <a:xfrm>
            <a:off x="874517" y="2681528"/>
            <a:ext cx="2869871" cy="8396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chemeClr val="tx1"/>
                </a:solidFill>
              </a:rPr>
              <a:t>Organizations </a:t>
            </a:r>
            <a:r>
              <a:rPr lang="en-US" sz="1200">
                <a:solidFill>
                  <a:schemeClr val="tx1"/>
                </a:solidFill>
              </a:rPr>
              <a:t>want to showcase their work.  These teams need to be trusted to do the right thing and are often owners themselves.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1F182EF-5162-45E9-8E32-F5F8E6467213}"/>
              </a:ext>
            </a:extLst>
          </p:cNvPr>
          <p:cNvSpPr/>
          <p:nvPr/>
        </p:nvSpPr>
        <p:spPr>
          <a:xfrm>
            <a:off x="4794035" y="2681528"/>
            <a:ext cx="2908730" cy="8396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Team members</a:t>
            </a:r>
            <a:r>
              <a:rPr lang="en-US" sz="1200">
                <a:solidFill>
                  <a:schemeClr val="tx1"/>
                </a:solidFill>
              </a:rPr>
              <a:t> want to be rewarded for good habits.  They want expenses to be paid out quickly and easily.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110CEE3-6473-406B-BF01-C6EACF8401BC}"/>
              </a:ext>
            </a:extLst>
          </p:cNvPr>
          <p:cNvSpPr/>
          <p:nvPr/>
        </p:nvSpPr>
        <p:spPr>
          <a:xfrm>
            <a:off x="8707792" y="2687230"/>
            <a:ext cx="2907156" cy="83699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Third parties </a:t>
            </a:r>
            <a:r>
              <a:rPr lang="en-US" sz="1200">
                <a:solidFill>
                  <a:schemeClr val="tx1"/>
                </a:solidFill>
              </a:rPr>
              <a:t>want to see how money is being invested – whether as investors, concerned citizens, supporters of NGOs, or potential employees.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8C5FD1-49F8-478C-BE47-D0A15E5F7F45}"/>
              </a:ext>
            </a:extLst>
          </p:cNvPr>
          <p:cNvSpPr/>
          <p:nvPr/>
        </p:nvSpPr>
        <p:spPr>
          <a:xfrm>
            <a:off x="2111970" y="-476"/>
            <a:ext cx="1487233" cy="499589"/>
          </a:xfrm>
          <a:prstGeom prst="rect">
            <a:avLst/>
          </a:prstGeom>
          <a:solidFill>
            <a:srgbClr val="0808C2"/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Problem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98C32E7-1B72-4A48-B44E-0960F615BC48}"/>
              </a:ext>
            </a:extLst>
          </p:cNvPr>
          <p:cNvSpPr/>
          <p:nvPr/>
        </p:nvSpPr>
        <p:spPr>
          <a:xfrm>
            <a:off x="3599203" y="-516"/>
            <a:ext cx="1472757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Solution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FAE9C2-262A-4A1C-A492-950264531CE7}"/>
              </a:ext>
            </a:extLst>
          </p:cNvPr>
          <p:cNvSpPr/>
          <p:nvPr/>
        </p:nvSpPr>
        <p:spPr>
          <a:xfrm>
            <a:off x="10953137" y="-6"/>
            <a:ext cx="1238861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Appendix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5CC7903-BED7-47D1-B253-76AD5E760AE3}"/>
              </a:ext>
            </a:extLst>
          </p:cNvPr>
          <p:cNvSpPr/>
          <p:nvPr/>
        </p:nvSpPr>
        <p:spPr>
          <a:xfrm>
            <a:off x="8013858" y="-832"/>
            <a:ext cx="147637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Financials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F1EBD4D-D644-4CE2-80BE-80F67C9BAC38}"/>
              </a:ext>
            </a:extLst>
          </p:cNvPr>
          <p:cNvSpPr/>
          <p:nvPr/>
        </p:nvSpPr>
        <p:spPr>
          <a:xfrm>
            <a:off x="9476764" y="-597"/>
            <a:ext cx="147899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The Team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08187CA-17B1-44D0-81A3-302B7356F069}"/>
              </a:ext>
            </a:extLst>
          </p:cNvPr>
          <p:cNvSpPr/>
          <p:nvPr/>
        </p:nvSpPr>
        <p:spPr>
          <a:xfrm>
            <a:off x="1096132" y="4030182"/>
            <a:ext cx="10304536" cy="1319070"/>
          </a:xfrm>
          <a:prstGeom prst="roundRect">
            <a:avLst/>
          </a:prstGeom>
          <a:solidFill>
            <a:schemeClr val="bg1"/>
          </a:solidFill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4AE7A9-BC85-4E8F-9FA3-CD185482544C}"/>
              </a:ext>
            </a:extLst>
          </p:cNvPr>
          <p:cNvSpPr/>
          <p:nvPr/>
        </p:nvSpPr>
        <p:spPr>
          <a:xfrm>
            <a:off x="2" y="-39"/>
            <a:ext cx="2111968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Summary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4C2A26B-8266-4F6B-A06B-1948E377FDF6}"/>
              </a:ext>
            </a:extLst>
          </p:cNvPr>
          <p:cNvSpPr/>
          <p:nvPr/>
        </p:nvSpPr>
        <p:spPr>
          <a:xfrm>
            <a:off x="1343183" y="4100337"/>
            <a:ext cx="1838802" cy="66275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Trust &amp; Autonomy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3098804-62C0-4E6C-B295-201EF6E36EF1}"/>
              </a:ext>
            </a:extLst>
          </p:cNvPr>
          <p:cNvSpPr/>
          <p:nvPr/>
        </p:nvSpPr>
        <p:spPr>
          <a:xfrm>
            <a:off x="5282131" y="4100337"/>
            <a:ext cx="1838802" cy="66275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Experience &amp; Speed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685ADC2-95E0-426D-8200-1B97736B7384}"/>
              </a:ext>
            </a:extLst>
          </p:cNvPr>
          <p:cNvSpPr/>
          <p:nvPr/>
        </p:nvSpPr>
        <p:spPr>
          <a:xfrm>
            <a:off x="9296727" y="4100337"/>
            <a:ext cx="1838802" cy="66275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Transparency &amp; Accountability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39257A-2058-4750-8CBA-822C2B09155D}"/>
              </a:ext>
            </a:extLst>
          </p:cNvPr>
          <p:cNvSpPr/>
          <p:nvPr/>
        </p:nvSpPr>
        <p:spPr>
          <a:xfrm>
            <a:off x="1309994" y="4870623"/>
            <a:ext cx="98255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/>
              <a:t>There are the </a:t>
            </a:r>
            <a:r>
              <a:rPr lang="en-US" sz="1400" b="1"/>
              <a:t>six key elements </a:t>
            </a:r>
            <a:r>
              <a:rPr lang="en-US" sz="1400"/>
              <a:t>missing in the expense management and approval process that apply to each of the three groups.  </a:t>
            </a:r>
          </a:p>
          <a:p>
            <a:pPr algn="ctr"/>
            <a:r>
              <a:rPr lang="en-US" sz="1400" err="1"/>
              <a:t>Approvi</a:t>
            </a:r>
            <a:r>
              <a:rPr lang="en-US" sz="1400"/>
              <a:t> brings stakeholders together to bring radical transparency to spending, eliminate wasteful practices, and reward good actors.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B4F4C50-1D4F-4E55-A975-E0BFF57E0CB2}"/>
              </a:ext>
            </a:extLst>
          </p:cNvPr>
          <p:cNvSpPr/>
          <p:nvPr/>
        </p:nvSpPr>
        <p:spPr>
          <a:xfrm>
            <a:off x="874516" y="5405844"/>
            <a:ext cx="2869871" cy="8396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Organizations </a:t>
            </a:r>
            <a:r>
              <a:rPr lang="en-US" sz="1200" b="1">
                <a:solidFill>
                  <a:schemeClr val="tx1"/>
                </a:solidFill>
              </a:rPr>
              <a:t>spend resources </a:t>
            </a:r>
            <a:r>
              <a:rPr lang="en-US" sz="1200">
                <a:solidFill>
                  <a:schemeClr val="tx1"/>
                </a:solidFill>
              </a:rPr>
              <a:t>on expense policies to manage spending.  The valuable </a:t>
            </a:r>
            <a:r>
              <a:rPr lang="en-US" sz="1200" b="1">
                <a:solidFill>
                  <a:schemeClr val="tx1"/>
                </a:solidFill>
              </a:rPr>
              <a:t>time of managers and finance approvers is wasted</a:t>
            </a:r>
            <a:r>
              <a:rPr lang="en-US" sz="12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8464465-6B05-4FC6-878E-0CB2AC5CD089}"/>
              </a:ext>
            </a:extLst>
          </p:cNvPr>
          <p:cNvSpPr/>
          <p:nvPr/>
        </p:nvSpPr>
        <p:spPr>
          <a:xfrm>
            <a:off x="4837131" y="5405844"/>
            <a:ext cx="2869871" cy="8396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Individuals often spend on their own and </a:t>
            </a:r>
            <a:r>
              <a:rPr lang="en-US" sz="1200" b="1">
                <a:solidFill>
                  <a:schemeClr val="tx1"/>
                </a:solidFill>
              </a:rPr>
              <a:t>must wait for reimbursement </a:t>
            </a:r>
            <a:r>
              <a:rPr lang="en-US" sz="1200">
                <a:solidFill>
                  <a:schemeClr val="tx1"/>
                </a:solidFill>
              </a:rPr>
              <a:t>and money deposit.  Their </a:t>
            </a:r>
            <a:r>
              <a:rPr lang="en-US" sz="1200" b="1">
                <a:solidFill>
                  <a:schemeClr val="tx1"/>
                </a:solidFill>
              </a:rPr>
              <a:t>good habits can’t be transferred</a:t>
            </a:r>
            <a:r>
              <a:rPr lang="en-US" sz="1200">
                <a:solidFill>
                  <a:schemeClr val="tx1"/>
                </a:solidFill>
              </a:rPr>
              <a:t> across organizations.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18C8A456-2AB9-4844-898A-9645490361DE}"/>
              </a:ext>
            </a:extLst>
          </p:cNvPr>
          <p:cNvSpPr/>
          <p:nvPr/>
        </p:nvSpPr>
        <p:spPr>
          <a:xfrm>
            <a:off x="8745077" y="5405844"/>
            <a:ext cx="2869871" cy="83962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Third parties </a:t>
            </a:r>
            <a:r>
              <a:rPr lang="en-US" sz="1200" b="1">
                <a:solidFill>
                  <a:schemeClr val="tx1"/>
                </a:solidFill>
              </a:rPr>
              <a:t>can’t see how organizations are investing</a:t>
            </a:r>
            <a:r>
              <a:rPr lang="en-US" sz="1200">
                <a:solidFill>
                  <a:schemeClr val="tx1"/>
                </a:solidFill>
              </a:rPr>
              <a:t> resources.  </a:t>
            </a:r>
            <a:r>
              <a:rPr lang="en-US" sz="1200" b="1">
                <a:solidFill>
                  <a:schemeClr val="tx1"/>
                </a:solidFill>
              </a:rPr>
              <a:t>They can’t provide input</a:t>
            </a:r>
            <a:r>
              <a:rPr lang="en-US" sz="1200">
                <a:solidFill>
                  <a:schemeClr val="tx1"/>
                </a:solidFill>
              </a:rPr>
              <a:t>, even when they have a clear interest in the outcome.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D53CBCEF-264C-4962-8E74-B1AA7B01C965}"/>
              </a:ext>
            </a:extLst>
          </p:cNvPr>
          <p:cNvSpPr/>
          <p:nvPr/>
        </p:nvSpPr>
        <p:spPr>
          <a:xfrm>
            <a:off x="748226" y="2651402"/>
            <a:ext cx="114300" cy="899872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EED2FC68-86C3-4354-8C98-CDC36AB53D85}"/>
              </a:ext>
            </a:extLst>
          </p:cNvPr>
          <p:cNvSpPr/>
          <p:nvPr/>
        </p:nvSpPr>
        <p:spPr>
          <a:xfrm>
            <a:off x="748226" y="5375718"/>
            <a:ext cx="114300" cy="899872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945E12A-4F7A-4D20-8D3D-5FE09F4A6AAE}"/>
              </a:ext>
            </a:extLst>
          </p:cNvPr>
          <p:cNvSpPr/>
          <p:nvPr/>
        </p:nvSpPr>
        <p:spPr>
          <a:xfrm>
            <a:off x="-45095" y="2803784"/>
            <a:ext cx="9076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>
                <a:solidFill>
                  <a:schemeClr val="accent1"/>
                </a:solidFill>
              </a:rPr>
              <a:t>Who they are</a:t>
            </a:r>
            <a:endParaRPr lang="en-US" sz="1000">
              <a:solidFill>
                <a:schemeClr val="accent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3FB6E02-56F7-4C18-BDD4-E03974CF77F2}"/>
              </a:ext>
            </a:extLst>
          </p:cNvPr>
          <p:cNvSpPr/>
          <p:nvPr/>
        </p:nvSpPr>
        <p:spPr>
          <a:xfrm>
            <a:off x="111999" y="5555804"/>
            <a:ext cx="6880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>
                <a:solidFill>
                  <a:schemeClr val="accent1"/>
                </a:solidFill>
              </a:rPr>
              <a:t>Problems</a:t>
            </a:r>
            <a:endParaRPr lang="en-US" sz="1000">
              <a:solidFill>
                <a:schemeClr val="accent1"/>
              </a:solidFill>
            </a:endParaRPr>
          </a:p>
        </p:txBody>
      </p:sp>
      <p:sp>
        <p:nvSpPr>
          <p:cNvPr id="37" name="Arrow: Pentagon 6">
            <a:extLst>
              <a:ext uri="{FF2B5EF4-FFF2-40B4-BE49-F238E27FC236}">
                <a16:creationId xmlns:a16="http://schemas.microsoft.com/office/drawing/2014/main" id="{83DD0CD0-1B8E-46B7-B355-1912C60C2798}"/>
              </a:ext>
            </a:extLst>
          </p:cNvPr>
          <p:cNvSpPr/>
          <p:nvPr/>
        </p:nvSpPr>
        <p:spPr>
          <a:xfrm rot="5400000">
            <a:off x="6084988" y="-1625404"/>
            <a:ext cx="326824" cy="10740432"/>
          </a:xfrm>
          <a:prstGeom prst="homePlate">
            <a:avLst/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A606B53-DB88-0D4A-A227-810B27B83DF0}"/>
              </a:ext>
            </a:extLst>
          </p:cNvPr>
          <p:cNvSpPr/>
          <p:nvPr/>
        </p:nvSpPr>
        <p:spPr>
          <a:xfrm>
            <a:off x="5068345" y="-556"/>
            <a:ext cx="1472757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Go To Market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A2FF552-D276-F846-9A87-6E6FA2521B14}"/>
              </a:ext>
            </a:extLst>
          </p:cNvPr>
          <p:cNvSpPr/>
          <p:nvPr/>
        </p:nvSpPr>
        <p:spPr>
          <a:xfrm>
            <a:off x="6541102" y="-596"/>
            <a:ext cx="1472756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Competition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03117129-FC3C-084B-AB48-F902498558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AEE417-E275-F042-BEB6-B71E482A0F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149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A4308C8-6808-4F92-911B-C4D985CC5882}"/>
              </a:ext>
            </a:extLst>
          </p:cNvPr>
          <p:cNvSpPr/>
          <p:nvPr/>
        </p:nvSpPr>
        <p:spPr>
          <a:xfrm>
            <a:off x="0" y="1257498"/>
            <a:ext cx="12192000" cy="4141342"/>
          </a:xfrm>
          <a:prstGeom prst="rect">
            <a:avLst/>
          </a:prstGeom>
          <a:solidFill>
            <a:srgbClr val="0808C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8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AutoShape 2" descr="Image result for check mark">
            <a:extLst>
              <a:ext uri="{FF2B5EF4-FFF2-40B4-BE49-F238E27FC236}">
                <a16:creationId xmlns:a16="http://schemas.microsoft.com/office/drawing/2014/main" id="{50A718F7-A14D-47A5-9F57-084B948CB4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CEAC0F6-D30C-49AD-902A-092F434B62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8410"/>
            <a:ext cx="1432953" cy="49958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D789CC-6260-458B-B871-B1362C02B915}"/>
              </a:ext>
            </a:extLst>
          </p:cNvPr>
          <p:cNvCxnSpPr/>
          <p:nvPr/>
        </p:nvCxnSpPr>
        <p:spPr>
          <a:xfrm>
            <a:off x="0" y="6322074"/>
            <a:ext cx="12192000" cy="0"/>
          </a:xfrm>
          <a:prstGeom prst="line">
            <a:avLst/>
          </a:prstGeom>
          <a:ln w="19050">
            <a:solidFill>
              <a:srgbClr val="0808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22211C0A-9257-45DF-9A41-2BCF626053EE}"/>
              </a:ext>
            </a:extLst>
          </p:cNvPr>
          <p:cNvSpPr/>
          <p:nvPr/>
        </p:nvSpPr>
        <p:spPr>
          <a:xfrm>
            <a:off x="1434178" y="2917099"/>
            <a:ext cx="95416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sz="3600">
                <a:solidFill>
                  <a:schemeClr val="bg1"/>
                </a:solidFill>
              </a:rPr>
              <a:t>Bringing Radical Trust &amp; Transparency to Expenses</a:t>
            </a:r>
          </a:p>
        </p:txBody>
      </p: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208059F1-528F-4B46-B850-7FEE40F08D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4410" y="535924"/>
            <a:ext cx="2023180" cy="70536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2431B9D-B814-4301-83FB-146A570B1F2B}"/>
              </a:ext>
            </a:extLst>
          </p:cNvPr>
          <p:cNvSpPr/>
          <p:nvPr/>
        </p:nvSpPr>
        <p:spPr>
          <a:xfrm>
            <a:off x="2111970" y="-476"/>
            <a:ext cx="148723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Problem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B4D9FC-A3FF-4285-8AC5-B043FA148819}"/>
              </a:ext>
            </a:extLst>
          </p:cNvPr>
          <p:cNvSpPr/>
          <p:nvPr/>
        </p:nvSpPr>
        <p:spPr>
          <a:xfrm>
            <a:off x="3599203" y="-516"/>
            <a:ext cx="1472757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Solution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906C11-D528-4792-AEA0-60D861C7ABE7}"/>
              </a:ext>
            </a:extLst>
          </p:cNvPr>
          <p:cNvSpPr/>
          <p:nvPr/>
        </p:nvSpPr>
        <p:spPr>
          <a:xfrm>
            <a:off x="10953137" y="-6"/>
            <a:ext cx="1238861" cy="499589"/>
          </a:xfrm>
          <a:prstGeom prst="rect">
            <a:avLst/>
          </a:prstGeom>
          <a:solidFill>
            <a:srgbClr val="0808C2"/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Appendix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7EE0D05-2DC7-4FE3-8829-B5CE2F6471D4}"/>
              </a:ext>
            </a:extLst>
          </p:cNvPr>
          <p:cNvSpPr/>
          <p:nvPr/>
        </p:nvSpPr>
        <p:spPr>
          <a:xfrm>
            <a:off x="8013858" y="-832"/>
            <a:ext cx="147637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Financials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7B6FAF6-4F5C-4FF5-9C8A-24B6E2404BC5}"/>
              </a:ext>
            </a:extLst>
          </p:cNvPr>
          <p:cNvSpPr/>
          <p:nvPr/>
        </p:nvSpPr>
        <p:spPr>
          <a:xfrm>
            <a:off x="9476764" y="-597"/>
            <a:ext cx="147899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The Team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62369FD-D7BC-4FFA-ADC7-C8903EC5D24F}"/>
              </a:ext>
            </a:extLst>
          </p:cNvPr>
          <p:cNvSpPr/>
          <p:nvPr/>
        </p:nvSpPr>
        <p:spPr>
          <a:xfrm>
            <a:off x="2" y="-39"/>
            <a:ext cx="2111968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Summary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2558663-6B37-EA40-98BE-10CC4C05B4AF}"/>
              </a:ext>
            </a:extLst>
          </p:cNvPr>
          <p:cNvSpPr/>
          <p:nvPr/>
        </p:nvSpPr>
        <p:spPr>
          <a:xfrm>
            <a:off x="5068345" y="-556"/>
            <a:ext cx="1472757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Go To Market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978C32-8892-3B45-970B-BED4A1B6DACF}"/>
              </a:ext>
            </a:extLst>
          </p:cNvPr>
          <p:cNvSpPr/>
          <p:nvPr/>
        </p:nvSpPr>
        <p:spPr>
          <a:xfrm>
            <a:off x="6541102" y="-596"/>
            <a:ext cx="1472756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Competition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1086B04-12CA-3E4D-8132-BCEF36BBEE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AEE417-E275-F042-BEB6-B71E482A0FA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833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check mark">
            <a:extLst>
              <a:ext uri="{FF2B5EF4-FFF2-40B4-BE49-F238E27FC236}">
                <a16:creationId xmlns:a16="http://schemas.microsoft.com/office/drawing/2014/main" id="{50A718F7-A14D-47A5-9F57-084B948CB4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CEAC0F6-D30C-49AD-902A-092F434B62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8410"/>
            <a:ext cx="1432953" cy="49958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D789CC-6260-458B-B871-B1362C02B915}"/>
              </a:ext>
            </a:extLst>
          </p:cNvPr>
          <p:cNvCxnSpPr/>
          <p:nvPr/>
        </p:nvCxnSpPr>
        <p:spPr>
          <a:xfrm>
            <a:off x="0" y="6322074"/>
            <a:ext cx="12192000" cy="0"/>
          </a:xfrm>
          <a:prstGeom prst="line">
            <a:avLst/>
          </a:prstGeom>
          <a:ln w="19050">
            <a:solidFill>
              <a:srgbClr val="0808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88CB447A-496D-47CD-982E-D3E4BDBC90A5}"/>
              </a:ext>
            </a:extLst>
          </p:cNvPr>
          <p:cNvSpPr txBox="1">
            <a:spLocks/>
          </p:cNvSpPr>
          <p:nvPr/>
        </p:nvSpPr>
        <p:spPr>
          <a:xfrm>
            <a:off x="192371" y="644377"/>
            <a:ext cx="11255165" cy="57678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-113">
                <a:solidFill>
                  <a:schemeClr val="tx1">
                    <a:lumMod val="75000"/>
                    <a:lumOff val="2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j-cs"/>
              </a:defRPr>
            </a:lvl1pPr>
          </a:lstStyle>
          <a:p>
            <a:r>
              <a:rPr lang="en-US" sz="2000">
                <a:solidFill>
                  <a:schemeClr val="accent1"/>
                </a:solidFill>
              </a:rPr>
              <a:t>The six dimensions outlined are key in understanding how </a:t>
            </a:r>
            <a:r>
              <a:rPr lang="en-US" sz="2000" err="1">
                <a:solidFill>
                  <a:schemeClr val="accent1"/>
                </a:solidFill>
              </a:rPr>
              <a:t>Approvi</a:t>
            </a:r>
            <a:r>
              <a:rPr lang="en-US" sz="2000">
                <a:solidFill>
                  <a:schemeClr val="accent1"/>
                </a:solidFill>
              </a:rPr>
              <a:t> will approach a solution; it is helpful to compare to the current process of expense management in organizations we are targeting</a:t>
            </a:r>
            <a:endParaRPr lang="en-HK" sz="2000">
              <a:solidFill>
                <a:schemeClr val="accent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B50822-F3AB-4B3F-8B0C-5209C0209566}"/>
              </a:ext>
            </a:extLst>
          </p:cNvPr>
          <p:cNvSpPr/>
          <p:nvPr/>
        </p:nvSpPr>
        <p:spPr>
          <a:xfrm>
            <a:off x="2111970" y="-476"/>
            <a:ext cx="1487233" cy="499589"/>
          </a:xfrm>
          <a:prstGeom prst="rect">
            <a:avLst/>
          </a:prstGeom>
          <a:solidFill>
            <a:srgbClr val="0808C2"/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Problem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69D6E4-7B2C-4F17-9C24-CEBA04A7BC45}"/>
              </a:ext>
            </a:extLst>
          </p:cNvPr>
          <p:cNvSpPr/>
          <p:nvPr/>
        </p:nvSpPr>
        <p:spPr>
          <a:xfrm>
            <a:off x="3599203" y="-516"/>
            <a:ext cx="1472757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Solution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828677D-07DE-481E-BCF7-22B01D9948F4}"/>
              </a:ext>
            </a:extLst>
          </p:cNvPr>
          <p:cNvSpPr/>
          <p:nvPr/>
        </p:nvSpPr>
        <p:spPr>
          <a:xfrm>
            <a:off x="10953137" y="-6"/>
            <a:ext cx="1238861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Appendix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852220-3579-4041-B934-D98A9AD9533C}"/>
              </a:ext>
            </a:extLst>
          </p:cNvPr>
          <p:cNvSpPr/>
          <p:nvPr/>
        </p:nvSpPr>
        <p:spPr>
          <a:xfrm>
            <a:off x="8013858" y="-832"/>
            <a:ext cx="147637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Financials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E509C0-14C3-49CD-98BD-7C32E4B29683}"/>
              </a:ext>
            </a:extLst>
          </p:cNvPr>
          <p:cNvSpPr/>
          <p:nvPr/>
        </p:nvSpPr>
        <p:spPr>
          <a:xfrm>
            <a:off x="9476764" y="-597"/>
            <a:ext cx="147899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The Team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DF37F5-4A70-4095-9DC4-D8C15A4FCE7F}"/>
              </a:ext>
            </a:extLst>
          </p:cNvPr>
          <p:cNvSpPr/>
          <p:nvPr/>
        </p:nvSpPr>
        <p:spPr>
          <a:xfrm>
            <a:off x="2" y="-39"/>
            <a:ext cx="2111968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Summary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745E83-CA65-4ABA-ADFB-816C3D7A083F}"/>
              </a:ext>
            </a:extLst>
          </p:cNvPr>
          <p:cNvSpPr/>
          <p:nvPr/>
        </p:nvSpPr>
        <p:spPr>
          <a:xfrm>
            <a:off x="298450" y="1365956"/>
            <a:ext cx="4152900" cy="47427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>
                <a:solidFill>
                  <a:schemeClr val="accent1"/>
                </a:solidFill>
              </a:rPr>
              <a:t>Six elements examined</a:t>
            </a:r>
          </a:p>
          <a:p>
            <a:endParaRPr lang="en-US" sz="1200">
              <a:solidFill>
                <a:schemeClr val="accent1"/>
              </a:solidFill>
            </a:endParaRPr>
          </a:p>
          <a:p>
            <a:r>
              <a:rPr lang="en-US" sz="1200">
                <a:solidFill>
                  <a:schemeClr val="accent1"/>
                </a:solidFill>
              </a:rPr>
              <a:t>	</a:t>
            </a:r>
            <a:r>
              <a:rPr lang="en-US" sz="1200" b="1">
                <a:solidFill>
                  <a:schemeClr val="accent1"/>
                </a:solidFill>
              </a:rPr>
              <a:t>Trust</a:t>
            </a:r>
            <a:r>
              <a:rPr lang="en-US" sz="1200">
                <a:solidFill>
                  <a:schemeClr val="accent1"/>
                </a:solidFill>
              </a:rPr>
              <a:t> – Establishing a common understanding between 	parties who interact or are affected by transactions is 	currently difficult or nonexistent</a:t>
            </a:r>
          </a:p>
          <a:p>
            <a:endParaRPr lang="en-US" sz="1200">
              <a:solidFill>
                <a:schemeClr val="accent1"/>
              </a:solidFill>
            </a:endParaRPr>
          </a:p>
          <a:p>
            <a:r>
              <a:rPr lang="en-US" sz="1200">
                <a:solidFill>
                  <a:schemeClr val="accent1"/>
                </a:solidFill>
              </a:rPr>
              <a:t>	</a:t>
            </a:r>
            <a:r>
              <a:rPr lang="en-US" sz="1200" b="1">
                <a:solidFill>
                  <a:schemeClr val="accent1"/>
                </a:solidFill>
              </a:rPr>
              <a:t>Autonomy</a:t>
            </a:r>
            <a:r>
              <a:rPr lang="en-US" sz="1200">
                <a:solidFill>
                  <a:schemeClr val="accent1"/>
                </a:solidFill>
              </a:rPr>
              <a:t> – The organizational structure is currently 	hierarchical and approvers are often “rubber-stamping” 	or have conflicting interests.</a:t>
            </a:r>
          </a:p>
          <a:p>
            <a:endParaRPr lang="en-US" sz="1200">
              <a:solidFill>
                <a:schemeClr val="accent1"/>
              </a:solidFill>
            </a:endParaRPr>
          </a:p>
          <a:p>
            <a:r>
              <a:rPr lang="en-US" sz="1200">
                <a:solidFill>
                  <a:schemeClr val="accent1"/>
                </a:solidFill>
              </a:rPr>
              <a:t>	</a:t>
            </a:r>
            <a:r>
              <a:rPr lang="en-US" sz="1200" b="1">
                <a:solidFill>
                  <a:schemeClr val="accent1"/>
                </a:solidFill>
              </a:rPr>
              <a:t>Experience</a:t>
            </a:r>
            <a:r>
              <a:rPr lang="en-US" sz="1200">
                <a:solidFill>
                  <a:schemeClr val="accent1"/>
                </a:solidFill>
              </a:rPr>
              <a:t> – The user experience from end to end; we 	target to be as good or better than the current system 	for managing expenses.</a:t>
            </a:r>
          </a:p>
          <a:p>
            <a:endParaRPr lang="en-US" sz="1200">
              <a:solidFill>
                <a:schemeClr val="accent1"/>
              </a:solidFill>
            </a:endParaRPr>
          </a:p>
          <a:p>
            <a:r>
              <a:rPr lang="en-US" sz="1200">
                <a:solidFill>
                  <a:schemeClr val="accent1"/>
                </a:solidFill>
              </a:rPr>
              <a:t>	</a:t>
            </a:r>
            <a:r>
              <a:rPr lang="en-US" sz="1200" b="1">
                <a:solidFill>
                  <a:schemeClr val="accent1"/>
                </a:solidFill>
              </a:rPr>
              <a:t>Speed</a:t>
            </a:r>
            <a:r>
              <a:rPr lang="en-US" sz="1200">
                <a:solidFill>
                  <a:schemeClr val="accent1"/>
                </a:solidFill>
              </a:rPr>
              <a:t> – How quickly can these expenses be processed, 	and the parties involved pay and be paid.</a:t>
            </a:r>
          </a:p>
          <a:p>
            <a:endParaRPr lang="en-US" sz="1200">
              <a:solidFill>
                <a:schemeClr val="accent1"/>
              </a:solidFill>
            </a:endParaRPr>
          </a:p>
          <a:p>
            <a:r>
              <a:rPr lang="en-US" sz="1200">
                <a:solidFill>
                  <a:schemeClr val="accent1"/>
                </a:solidFill>
              </a:rPr>
              <a:t>	</a:t>
            </a:r>
            <a:r>
              <a:rPr lang="en-US" sz="1200" b="1">
                <a:solidFill>
                  <a:schemeClr val="accent1"/>
                </a:solidFill>
              </a:rPr>
              <a:t>Transparency</a:t>
            </a:r>
            <a:r>
              <a:rPr lang="en-US" sz="1200">
                <a:solidFill>
                  <a:schemeClr val="accent1"/>
                </a:solidFill>
              </a:rPr>
              <a:t> – Traditional systems do not enable third 	parties to review transactions for authenticity or 	compliance.</a:t>
            </a:r>
          </a:p>
          <a:p>
            <a:endParaRPr lang="en-US" sz="1200">
              <a:solidFill>
                <a:schemeClr val="accent1"/>
              </a:solidFill>
            </a:endParaRPr>
          </a:p>
          <a:p>
            <a:r>
              <a:rPr lang="en-US" sz="1200">
                <a:solidFill>
                  <a:schemeClr val="accent1"/>
                </a:solidFill>
              </a:rPr>
              <a:t>	</a:t>
            </a:r>
            <a:r>
              <a:rPr lang="en-US" sz="1200" b="1">
                <a:solidFill>
                  <a:schemeClr val="accent1"/>
                </a:solidFill>
              </a:rPr>
              <a:t>Accountability</a:t>
            </a:r>
            <a:r>
              <a:rPr lang="en-US" sz="1200">
                <a:solidFill>
                  <a:schemeClr val="accent1"/>
                </a:solidFill>
              </a:rPr>
              <a:t> – The individuals ultimately spending 	money on an organization’s behalf are not currently held 	accountable for how their money is being spent, except 	by their manager or finance team.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F84173C-C405-40CB-9A9B-EE1B511C8845}"/>
              </a:ext>
            </a:extLst>
          </p:cNvPr>
          <p:cNvCxnSpPr/>
          <p:nvPr/>
        </p:nvCxnSpPr>
        <p:spPr>
          <a:xfrm>
            <a:off x="393700" y="1676400"/>
            <a:ext cx="3924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EB7667D2-E1B0-4752-B3E7-70F97855EE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7684893"/>
              </p:ext>
            </p:extLst>
          </p:nvPr>
        </p:nvGraphicFramePr>
        <p:xfrm>
          <a:off x="5071960" y="1478987"/>
          <a:ext cx="6657975" cy="4524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9" name="Oval 28">
            <a:extLst>
              <a:ext uri="{FF2B5EF4-FFF2-40B4-BE49-F238E27FC236}">
                <a16:creationId xmlns:a16="http://schemas.microsoft.com/office/drawing/2014/main" id="{0B5C2B3F-2089-484A-985B-49C13859D331}"/>
              </a:ext>
            </a:extLst>
          </p:cNvPr>
          <p:cNvSpPr/>
          <p:nvPr/>
        </p:nvSpPr>
        <p:spPr>
          <a:xfrm>
            <a:off x="450850" y="1889780"/>
            <a:ext cx="323850" cy="317491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C1713AB-83A0-4B20-8417-0FADC175B1B0}"/>
              </a:ext>
            </a:extLst>
          </p:cNvPr>
          <p:cNvSpPr/>
          <p:nvPr/>
        </p:nvSpPr>
        <p:spPr>
          <a:xfrm>
            <a:off x="450850" y="2595383"/>
            <a:ext cx="323850" cy="317491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21083AC-D4A4-4F05-81C2-BBE6B1A0F251}"/>
              </a:ext>
            </a:extLst>
          </p:cNvPr>
          <p:cNvSpPr/>
          <p:nvPr/>
        </p:nvSpPr>
        <p:spPr>
          <a:xfrm>
            <a:off x="450850" y="3317749"/>
            <a:ext cx="323850" cy="317491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A25BC6A-4E84-4B56-BA72-396ABC378CB3}"/>
              </a:ext>
            </a:extLst>
          </p:cNvPr>
          <p:cNvSpPr/>
          <p:nvPr/>
        </p:nvSpPr>
        <p:spPr>
          <a:xfrm>
            <a:off x="450850" y="3981196"/>
            <a:ext cx="323850" cy="317491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ACA8FE8-B292-46C2-973A-30D230934650}"/>
              </a:ext>
            </a:extLst>
          </p:cNvPr>
          <p:cNvSpPr/>
          <p:nvPr/>
        </p:nvSpPr>
        <p:spPr>
          <a:xfrm>
            <a:off x="450850" y="4615879"/>
            <a:ext cx="323850" cy="317491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A00C559-7C8E-4FE7-83FB-CE904B1A3792}"/>
              </a:ext>
            </a:extLst>
          </p:cNvPr>
          <p:cNvSpPr/>
          <p:nvPr/>
        </p:nvSpPr>
        <p:spPr>
          <a:xfrm>
            <a:off x="450850" y="5362287"/>
            <a:ext cx="323850" cy="317491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/>
                </a:solidFill>
              </a:rPr>
              <a:t>6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F4F8E9B-E6AA-6845-AC0A-BF0B94CA7290}"/>
              </a:ext>
            </a:extLst>
          </p:cNvPr>
          <p:cNvSpPr/>
          <p:nvPr/>
        </p:nvSpPr>
        <p:spPr>
          <a:xfrm>
            <a:off x="5068345" y="-556"/>
            <a:ext cx="1472757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Go To Market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12E0F6F-7BE2-0C4A-B035-BB55701C5541}"/>
              </a:ext>
            </a:extLst>
          </p:cNvPr>
          <p:cNvSpPr/>
          <p:nvPr/>
        </p:nvSpPr>
        <p:spPr>
          <a:xfrm>
            <a:off x="6541102" y="-596"/>
            <a:ext cx="1472756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Competition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12400D-EF13-C241-9A96-DDB9D20A64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AEE417-E275-F042-BEB6-B71E482A0FA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33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check mark">
            <a:extLst>
              <a:ext uri="{FF2B5EF4-FFF2-40B4-BE49-F238E27FC236}">
                <a16:creationId xmlns:a16="http://schemas.microsoft.com/office/drawing/2014/main" id="{50A718F7-A14D-47A5-9F57-084B948CB4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CEAC0F6-D30C-49AD-902A-092F434B62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8410"/>
            <a:ext cx="1432953" cy="49958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D789CC-6260-458B-B871-B1362C02B915}"/>
              </a:ext>
            </a:extLst>
          </p:cNvPr>
          <p:cNvCxnSpPr/>
          <p:nvPr/>
        </p:nvCxnSpPr>
        <p:spPr>
          <a:xfrm>
            <a:off x="0" y="6322074"/>
            <a:ext cx="12192000" cy="0"/>
          </a:xfrm>
          <a:prstGeom prst="line">
            <a:avLst/>
          </a:prstGeom>
          <a:ln w="19050">
            <a:solidFill>
              <a:srgbClr val="0808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5DBC707-3069-4642-AF62-D8374BDC4912}"/>
              </a:ext>
            </a:extLst>
          </p:cNvPr>
          <p:cNvSpPr/>
          <p:nvPr/>
        </p:nvSpPr>
        <p:spPr>
          <a:xfrm>
            <a:off x="2111970" y="-476"/>
            <a:ext cx="1487233" cy="499589"/>
          </a:xfrm>
          <a:prstGeom prst="rect">
            <a:avLst/>
          </a:prstGeom>
          <a:solidFill>
            <a:srgbClr val="0808C2"/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Problem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5772F8-F7D6-420C-AE1C-36C8CCA60954}"/>
              </a:ext>
            </a:extLst>
          </p:cNvPr>
          <p:cNvSpPr/>
          <p:nvPr/>
        </p:nvSpPr>
        <p:spPr>
          <a:xfrm>
            <a:off x="3599203" y="-516"/>
            <a:ext cx="1472757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Solution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6C3141-84F8-4E28-B613-F207BBB42CE7}"/>
              </a:ext>
            </a:extLst>
          </p:cNvPr>
          <p:cNvSpPr/>
          <p:nvPr/>
        </p:nvSpPr>
        <p:spPr>
          <a:xfrm>
            <a:off x="10953137" y="-6"/>
            <a:ext cx="1238861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Appendix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AB53E52-67BE-4CDE-9964-382962A78251}"/>
              </a:ext>
            </a:extLst>
          </p:cNvPr>
          <p:cNvSpPr/>
          <p:nvPr/>
        </p:nvSpPr>
        <p:spPr>
          <a:xfrm>
            <a:off x="8013858" y="-832"/>
            <a:ext cx="147637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Financials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CFE2FB7-DFA5-4169-82AF-BBD3CC261C63}"/>
              </a:ext>
            </a:extLst>
          </p:cNvPr>
          <p:cNvSpPr/>
          <p:nvPr/>
        </p:nvSpPr>
        <p:spPr>
          <a:xfrm>
            <a:off x="9476764" y="-597"/>
            <a:ext cx="147899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The Team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B95CD6D-35B4-4D3E-8BE9-EDEFAA4F3163}"/>
              </a:ext>
            </a:extLst>
          </p:cNvPr>
          <p:cNvSpPr/>
          <p:nvPr/>
        </p:nvSpPr>
        <p:spPr>
          <a:xfrm>
            <a:off x="2" y="-39"/>
            <a:ext cx="2111968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20FD3E-0850-354A-94C3-CB7B8B5DD2D7}"/>
              </a:ext>
            </a:extLst>
          </p:cNvPr>
          <p:cNvSpPr txBox="1"/>
          <p:nvPr/>
        </p:nvSpPr>
        <p:spPr>
          <a:xfrm>
            <a:off x="960120" y="1365958"/>
            <a:ext cx="2863735" cy="484766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ctr">
              <a:defRPr sz="1200" b="1">
                <a:solidFill>
                  <a:schemeClr val="accen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sz="1400"/>
              <a:t>Challenges facing public institutions that are seeking  an urgent solution</a:t>
            </a:r>
          </a:p>
          <a:p>
            <a:pPr algn="l"/>
            <a:endParaRPr lang="en-US" sz="1400"/>
          </a:p>
          <a:p>
            <a:pPr algn="l"/>
            <a:r>
              <a:rPr lang="en-US" sz="1400"/>
              <a:t>Poor Governance: </a:t>
            </a:r>
            <a:r>
              <a:rPr lang="en-US" sz="1400" b="0"/>
              <a:t>Most Non-Profits and Open Source Initiatives lack effective governance and networking efforts that could help them.</a:t>
            </a:r>
          </a:p>
          <a:p>
            <a:pPr algn="l"/>
            <a:r>
              <a:rPr lang="en-US" sz="1400"/>
              <a:t> </a:t>
            </a:r>
          </a:p>
          <a:p>
            <a:pPr algn="l"/>
            <a:endParaRPr lang="en-US" sz="1400"/>
          </a:p>
          <a:p>
            <a:pPr algn="l"/>
            <a:r>
              <a:rPr lang="en-US" sz="1400"/>
              <a:t>Lack of Funds: </a:t>
            </a:r>
            <a:r>
              <a:rPr lang="en-US" sz="1400" b="0"/>
              <a:t>Perpetual lack of sufficient, appropriate and continuous funds along with need of existing contributors/donors on higher visibility of funds spent.</a:t>
            </a:r>
          </a:p>
          <a:p>
            <a:pPr algn="l"/>
            <a:endParaRPr lang="en-US" sz="1400"/>
          </a:p>
          <a:p>
            <a:pPr algn="l"/>
            <a:endParaRPr lang="en-US" sz="1400"/>
          </a:p>
          <a:p>
            <a:pPr algn="l"/>
            <a:r>
              <a:rPr lang="en-US" sz="1400"/>
              <a:t>Limited Capacity: </a:t>
            </a:r>
            <a:r>
              <a:rPr lang="en-US" sz="1400" b="0"/>
              <a:t>Many non-profits and open source initiatives have limited technical and organizational capacity to be spent on tasks which maybe outside their core domain.</a:t>
            </a:r>
          </a:p>
        </p:txBody>
      </p:sp>
      <p:pic>
        <p:nvPicPr>
          <p:cNvPr id="7" name="Graphic 6" descr="Bank">
            <a:extLst>
              <a:ext uri="{FF2B5EF4-FFF2-40B4-BE49-F238E27FC236}">
                <a16:creationId xmlns:a16="http://schemas.microsoft.com/office/drawing/2014/main" id="{3949FC20-D58A-394D-8589-5C69314C5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" y="1986068"/>
            <a:ext cx="914400" cy="914400"/>
          </a:xfrm>
          <a:prstGeom prst="rect">
            <a:avLst/>
          </a:prstGeom>
        </p:spPr>
      </p:pic>
      <p:pic>
        <p:nvPicPr>
          <p:cNvPr id="9" name="Graphic 8" descr="Coins">
            <a:extLst>
              <a:ext uri="{FF2B5EF4-FFF2-40B4-BE49-F238E27FC236}">
                <a16:creationId xmlns:a16="http://schemas.microsoft.com/office/drawing/2014/main" id="{3B62C479-1671-2449-B6E4-08B7106C46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" y="3380373"/>
            <a:ext cx="914400" cy="914400"/>
          </a:xfrm>
          <a:prstGeom prst="rect">
            <a:avLst/>
          </a:prstGeom>
        </p:spPr>
      </p:pic>
      <p:pic>
        <p:nvPicPr>
          <p:cNvPr id="11" name="Graphic 10" descr="Users">
            <a:extLst>
              <a:ext uri="{FF2B5EF4-FFF2-40B4-BE49-F238E27FC236}">
                <a16:creationId xmlns:a16="http://schemas.microsoft.com/office/drawing/2014/main" id="{BA7299A6-1B4B-A14A-B366-F427A12999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4921570"/>
            <a:ext cx="914400" cy="9144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19D879-F50B-8547-868E-516A89757896}"/>
              </a:ext>
            </a:extLst>
          </p:cNvPr>
          <p:cNvCxnSpPr>
            <a:cxnSpLocks/>
          </p:cNvCxnSpPr>
          <p:nvPr/>
        </p:nvCxnSpPr>
        <p:spPr>
          <a:xfrm>
            <a:off x="1056640" y="1877387"/>
            <a:ext cx="2452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row: Pentagon 6">
            <a:extLst>
              <a:ext uri="{FF2B5EF4-FFF2-40B4-BE49-F238E27FC236}">
                <a16:creationId xmlns:a16="http://schemas.microsoft.com/office/drawing/2014/main" id="{2BB60B69-126F-284A-B195-E459AC9D2F72}"/>
              </a:ext>
            </a:extLst>
          </p:cNvPr>
          <p:cNvSpPr/>
          <p:nvPr/>
        </p:nvSpPr>
        <p:spPr>
          <a:xfrm>
            <a:off x="8044438" y="1588944"/>
            <a:ext cx="415051" cy="4365349"/>
          </a:xfrm>
          <a:prstGeom prst="homePlate">
            <a:avLst/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743AEBD-A65F-B54A-A064-2DB56E3C9BBE}"/>
              </a:ext>
            </a:extLst>
          </p:cNvPr>
          <p:cNvSpPr/>
          <p:nvPr/>
        </p:nvSpPr>
        <p:spPr>
          <a:xfrm>
            <a:off x="8633711" y="2717808"/>
            <a:ext cx="3444774" cy="211506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accent1"/>
                </a:solidFill>
              </a:rPr>
              <a:t>Organizations seeking to serve a public purpose often struggle with giving external stakeholders both an opportunity to observe and take an active part in their functioning. </a:t>
            </a:r>
          </a:p>
          <a:p>
            <a:pPr algn="ctr"/>
            <a:endParaRPr lang="en-US" sz="1400">
              <a:solidFill>
                <a:schemeClr val="accent1"/>
              </a:solidFill>
            </a:endParaRPr>
          </a:p>
          <a:p>
            <a:pPr algn="ctr"/>
            <a:r>
              <a:rPr lang="en-US" sz="1400">
                <a:solidFill>
                  <a:schemeClr val="accent1"/>
                </a:solidFill>
              </a:rPr>
              <a:t>A blockchain based solution solves this need of multiple internal and external stakeholders actively engaging in the process of authentication and tracking of expenses.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35BB72-EA9D-8548-9E4D-7A49ED38DD3A}"/>
              </a:ext>
            </a:extLst>
          </p:cNvPr>
          <p:cNvSpPr txBox="1"/>
          <p:nvPr/>
        </p:nvSpPr>
        <p:spPr>
          <a:xfrm>
            <a:off x="8633711" y="5363893"/>
            <a:ext cx="34447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</a:rPr>
              <a:t>“Greater Authenticity not just more Transparency.” </a:t>
            </a:r>
          </a:p>
          <a:p>
            <a:pPr algn="ctr"/>
            <a:r>
              <a:rPr lang="en-US" sz="1400" b="1">
                <a:solidFill>
                  <a:schemeClr val="accent1"/>
                </a:solidFill>
              </a:rPr>
              <a:t>- </a:t>
            </a:r>
            <a:r>
              <a:rPr lang="en-US" sz="1400">
                <a:solidFill>
                  <a:schemeClr val="accent1"/>
                </a:solidFill>
              </a:rPr>
              <a:t>Charity Commission for England and Wales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8CB447A-496D-47CD-982E-D3E4BDBC90A5}"/>
              </a:ext>
            </a:extLst>
          </p:cNvPr>
          <p:cNvSpPr txBox="1">
            <a:spLocks/>
          </p:cNvSpPr>
          <p:nvPr/>
        </p:nvSpPr>
        <p:spPr>
          <a:xfrm>
            <a:off x="192371" y="644377"/>
            <a:ext cx="11255165" cy="57678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-113">
                <a:solidFill>
                  <a:schemeClr val="tx1">
                    <a:lumMod val="75000"/>
                    <a:lumOff val="2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j-cs"/>
              </a:defRPr>
            </a:lvl1pPr>
          </a:lstStyle>
          <a:p>
            <a:r>
              <a:rPr lang="en-US" sz="2000">
                <a:solidFill>
                  <a:schemeClr val="accent1"/>
                </a:solidFill>
              </a:rPr>
              <a:t>An Ethereum-based solution targeted at public institutions that enables better governance mechanisms, fiscal transparency, and an ability for the public to actively engage in helping them through attestations </a:t>
            </a:r>
            <a:endParaRPr lang="en-HK" sz="2000">
              <a:solidFill>
                <a:schemeClr val="accent1"/>
              </a:solidFill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620AB-53DE-7049-9FA5-AF94FF0E390A}"/>
              </a:ext>
            </a:extLst>
          </p:cNvPr>
          <p:cNvSpPr txBox="1"/>
          <p:nvPr/>
        </p:nvSpPr>
        <p:spPr>
          <a:xfrm>
            <a:off x="4878658" y="1415412"/>
            <a:ext cx="2398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1"/>
                </a:solidFill>
              </a:rPr>
              <a:t>Why Ethereum 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29D4D3-5EC0-454A-B2BC-2E434FCC0CFF}"/>
              </a:ext>
            </a:extLst>
          </p:cNvPr>
          <p:cNvSpPr txBox="1"/>
          <p:nvPr/>
        </p:nvSpPr>
        <p:spPr>
          <a:xfrm>
            <a:off x="4896591" y="1907535"/>
            <a:ext cx="2398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</a:rPr>
              <a:t>Multiple Entities Contributing to the Data Source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C7B3FC-0A49-8142-88F9-FC0E505B480B}"/>
              </a:ext>
            </a:extLst>
          </p:cNvPr>
          <p:cNvSpPr txBox="1"/>
          <p:nvPr/>
        </p:nvSpPr>
        <p:spPr>
          <a:xfrm>
            <a:off x="4896589" y="3012333"/>
            <a:ext cx="2398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</a:rPr>
              <a:t>Tamper Proof Log of Data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96A29C-A788-3E46-A93C-BF234CB42327}"/>
              </a:ext>
            </a:extLst>
          </p:cNvPr>
          <p:cNvSpPr txBox="1"/>
          <p:nvPr/>
        </p:nvSpPr>
        <p:spPr>
          <a:xfrm>
            <a:off x="4896588" y="3917227"/>
            <a:ext cx="2398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</a:rPr>
              <a:t>Decentralized Data Storage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731635-F599-5046-B878-A452B8BBA3F9}"/>
              </a:ext>
            </a:extLst>
          </p:cNvPr>
          <p:cNvSpPr txBox="1"/>
          <p:nvPr/>
        </p:nvSpPr>
        <p:spPr>
          <a:xfrm>
            <a:off x="4878657" y="4978688"/>
            <a:ext cx="2398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1"/>
                </a:solidFill>
              </a:rPr>
              <a:t>Autonomous Governance Mechanisms</a:t>
            </a:r>
          </a:p>
        </p:txBody>
      </p:sp>
      <p:pic>
        <p:nvPicPr>
          <p:cNvPr id="10" name="Graphic 9" descr="Team">
            <a:extLst>
              <a:ext uri="{FF2B5EF4-FFF2-40B4-BE49-F238E27FC236}">
                <a16:creationId xmlns:a16="http://schemas.microsoft.com/office/drawing/2014/main" id="{F405B6C7-0C8E-FE4C-A608-359CC74242AE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81745" y="2389649"/>
            <a:ext cx="628507" cy="628507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4A5DAC27-10B9-1044-8E7D-A10D7BFEF15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21619" y="3261453"/>
            <a:ext cx="725618" cy="630000"/>
          </a:xfrm>
          <a:prstGeom prst="rect">
            <a:avLst/>
          </a:prstGeom>
        </p:spPr>
      </p:pic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77FDD9A3-286A-3047-8350-C26CE366515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5257" y="4286846"/>
            <a:ext cx="725618" cy="630000"/>
          </a:xfrm>
          <a:prstGeom prst="rect">
            <a:avLst/>
          </a:prstGeom>
        </p:spPr>
      </p:pic>
      <p:pic>
        <p:nvPicPr>
          <p:cNvPr id="38" name="Picture 37" descr="A close up of a logo&#10;&#10;Description automatically generated">
            <a:extLst>
              <a:ext uri="{FF2B5EF4-FFF2-40B4-BE49-F238E27FC236}">
                <a16:creationId xmlns:a16="http://schemas.microsoft.com/office/drawing/2014/main" id="{9D41C6DD-3804-2A4F-9A90-3C7A80EC708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80090" y="5532366"/>
            <a:ext cx="787814" cy="684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C57A0DF-5CA3-E340-849C-A7E147DD15FB}"/>
              </a:ext>
            </a:extLst>
          </p:cNvPr>
          <p:cNvSpPr/>
          <p:nvPr/>
        </p:nvSpPr>
        <p:spPr>
          <a:xfrm>
            <a:off x="5068345" y="-556"/>
            <a:ext cx="1472757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Go To Market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77560FB-9094-1541-A294-A7F50C5D35B0}"/>
              </a:ext>
            </a:extLst>
          </p:cNvPr>
          <p:cNvSpPr/>
          <p:nvPr/>
        </p:nvSpPr>
        <p:spPr>
          <a:xfrm>
            <a:off x="6541102" y="-596"/>
            <a:ext cx="1472756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Competition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3D19BF-0D49-EE44-919B-289DE595BC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AEE417-E275-F042-BEB6-B71E482A0FA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109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Image result for check mark">
            <a:extLst>
              <a:ext uri="{FF2B5EF4-FFF2-40B4-BE49-F238E27FC236}">
                <a16:creationId xmlns:a16="http://schemas.microsoft.com/office/drawing/2014/main" id="{50A718F7-A14D-47A5-9F57-084B948CB4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CEAC0F6-D30C-49AD-902A-092F434B62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8410"/>
            <a:ext cx="1432953" cy="49958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D789CC-6260-458B-B871-B1362C02B915}"/>
              </a:ext>
            </a:extLst>
          </p:cNvPr>
          <p:cNvCxnSpPr/>
          <p:nvPr/>
        </p:nvCxnSpPr>
        <p:spPr>
          <a:xfrm>
            <a:off x="0" y="6322074"/>
            <a:ext cx="12192000" cy="0"/>
          </a:xfrm>
          <a:prstGeom prst="line">
            <a:avLst/>
          </a:prstGeom>
          <a:ln w="19050">
            <a:solidFill>
              <a:srgbClr val="0808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88CB447A-496D-47CD-982E-D3E4BDBC90A5}"/>
              </a:ext>
            </a:extLst>
          </p:cNvPr>
          <p:cNvSpPr txBox="1">
            <a:spLocks/>
          </p:cNvSpPr>
          <p:nvPr/>
        </p:nvSpPr>
        <p:spPr>
          <a:xfrm>
            <a:off x="192371" y="644377"/>
            <a:ext cx="11255165" cy="57678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-113">
                <a:solidFill>
                  <a:schemeClr val="tx1">
                    <a:lumMod val="75000"/>
                    <a:lumOff val="2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j-cs"/>
              </a:defRPr>
            </a:lvl1pPr>
          </a:lstStyle>
          <a:p>
            <a:r>
              <a:rPr lang="en-US" sz="2000">
                <a:solidFill>
                  <a:schemeClr val="accent1"/>
                </a:solidFill>
              </a:rPr>
              <a:t>There are certain organizations who will benefit most from this increased trust and autonomy; our hypothesis is that non-profits will be most receptive, given their organizational charters often require it and donors should support it</a:t>
            </a:r>
            <a:endParaRPr lang="en-HK" sz="2000">
              <a:solidFill>
                <a:schemeClr val="accent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B50822-F3AB-4B3F-8B0C-5209C0209566}"/>
              </a:ext>
            </a:extLst>
          </p:cNvPr>
          <p:cNvSpPr/>
          <p:nvPr/>
        </p:nvSpPr>
        <p:spPr>
          <a:xfrm>
            <a:off x="2111970" y="-476"/>
            <a:ext cx="1487233" cy="499589"/>
          </a:xfrm>
          <a:prstGeom prst="rect">
            <a:avLst/>
          </a:prstGeom>
          <a:solidFill>
            <a:srgbClr val="0808C2"/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Problem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69D6E4-7B2C-4F17-9C24-CEBA04A7BC45}"/>
              </a:ext>
            </a:extLst>
          </p:cNvPr>
          <p:cNvSpPr/>
          <p:nvPr/>
        </p:nvSpPr>
        <p:spPr>
          <a:xfrm>
            <a:off x="3599203" y="-516"/>
            <a:ext cx="1472757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Solution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828677D-07DE-481E-BCF7-22B01D9948F4}"/>
              </a:ext>
            </a:extLst>
          </p:cNvPr>
          <p:cNvSpPr/>
          <p:nvPr/>
        </p:nvSpPr>
        <p:spPr>
          <a:xfrm>
            <a:off x="10953137" y="-6"/>
            <a:ext cx="1238861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Appendix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852220-3579-4041-B934-D98A9AD9533C}"/>
              </a:ext>
            </a:extLst>
          </p:cNvPr>
          <p:cNvSpPr/>
          <p:nvPr/>
        </p:nvSpPr>
        <p:spPr>
          <a:xfrm>
            <a:off x="8013858" y="-832"/>
            <a:ext cx="147637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Financials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E509C0-14C3-49CD-98BD-7C32E4B29683}"/>
              </a:ext>
            </a:extLst>
          </p:cNvPr>
          <p:cNvSpPr/>
          <p:nvPr/>
        </p:nvSpPr>
        <p:spPr>
          <a:xfrm>
            <a:off x="9476764" y="-597"/>
            <a:ext cx="147899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The Team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DF37F5-4A70-4095-9DC4-D8C15A4FCE7F}"/>
              </a:ext>
            </a:extLst>
          </p:cNvPr>
          <p:cNvSpPr/>
          <p:nvPr/>
        </p:nvSpPr>
        <p:spPr>
          <a:xfrm>
            <a:off x="2" y="-39"/>
            <a:ext cx="2111968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Summary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57D83CE-F608-47B3-95B4-D19E822E1BE1}"/>
              </a:ext>
            </a:extLst>
          </p:cNvPr>
          <p:cNvSpPr/>
          <p:nvPr/>
        </p:nvSpPr>
        <p:spPr>
          <a:xfrm>
            <a:off x="936929" y="3671058"/>
            <a:ext cx="13681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/>
              <a:t>Universities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68EFB7E-82E4-40CA-AE32-B14A0459E1C2}"/>
              </a:ext>
            </a:extLst>
          </p:cNvPr>
          <p:cNvSpPr/>
          <p:nvPr/>
        </p:nvSpPr>
        <p:spPr>
          <a:xfrm>
            <a:off x="951903" y="4404806"/>
            <a:ext cx="160435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/>
              <a:t>Government Projects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BB105A6-7116-4049-A6DD-D9419666C7C3}"/>
              </a:ext>
            </a:extLst>
          </p:cNvPr>
          <p:cNvSpPr/>
          <p:nvPr/>
        </p:nvSpPr>
        <p:spPr>
          <a:xfrm>
            <a:off x="946715" y="1548472"/>
            <a:ext cx="11103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/>
              <a:t>Not-for-profits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B5B061C-46B0-4DD6-BB3F-ED57F646F53A}"/>
              </a:ext>
            </a:extLst>
          </p:cNvPr>
          <p:cNvSpPr/>
          <p:nvPr/>
        </p:nvSpPr>
        <p:spPr>
          <a:xfrm>
            <a:off x="951902" y="3104873"/>
            <a:ext cx="15050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/>
              <a:t>Freelancer Networks</a:t>
            </a:r>
          </a:p>
        </p:txBody>
      </p:sp>
      <p:pic>
        <p:nvPicPr>
          <p:cNvPr id="39" name="Graphic 38" descr="Microscope">
            <a:extLst>
              <a:ext uri="{FF2B5EF4-FFF2-40B4-BE49-F238E27FC236}">
                <a16:creationId xmlns:a16="http://schemas.microsoft.com/office/drawing/2014/main" id="{8DA45889-6EFA-4479-A4B3-7D80089D1A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633" y="1470300"/>
            <a:ext cx="403781" cy="403781"/>
          </a:xfrm>
          <a:prstGeom prst="rect">
            <a:avLst/>
          </a:prstGeom>
        </p:spPr>
      </p:pic>
      <p:pic>
        <p:nvPicPr>
          <p:cNvPr id="40" name="Graphic 39" descr="Satellite">
            <a:extLst>
              <a:ext uri="{FF2B5EF4-FFF2-40B4-BE49-F238E27FC236}">
                <a16:creationId xmlns:a16="http://schemas.microsoft.com/office/drawing/2014/main" id="{9343C3ED-1828-4602-956B-2BBD258A1E7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8121" y="2024609"/>
            <a:ext cx="403781" cy="403781"/>
          </a:xfrm>
          <a:prstGeom prst="rect">
            <a:avLst/>
          </a:prstGeom>
        </p:spPr>
      </p:pic>
      <p:pic>
        <p:nvPicPr>
          <p:cNvPr id="41" name="Graphic 40" descr="Internet">
            <a:extLst>
              <a:ext uri="{FF2B5EF4-FFF2-40B4-BE49-F238E27FC236}">
                <a16:creationId xmlns:a16="http://schemas.microsoft.com/office/drawing/2014/main" id="{29C7FECE-41C9-4617-9B4C-BC640A01AB8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8122" y="2380139"/>
            <a:ext cx="403781" cy="403781"/>
          </a:xfrm>
          <a:prstGeom prst="rect">
            <a:avLst/>
          </a:prstGeom>
        </p:spPr>
      </p:pic>
      <p:pic>
        <p:nvPicPr>
          <p:cNvPr id="42" name="Graphic 41" descr="Crane">
            <a:extLst>
              <a:ext uri="{FF2B5EF4-FFF2-40B4-BE49-F238E27FC236}">
                <a16:creationId xmlns:a16="http://schemas.microsoft.com/office/drawing/2014/main" id="{A71F0293-D7D6-44B7-8F3B-729D423506D0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7906" y="4139525"/>
            <a:ext cx="403781" cy="403781"/>
          </a:xfrm>
          <a:prstGeom prst="rect">
            <a:avLst/>
          </a:prstGeom>
        </p:spPr>
      </p:pic>
      <p:pic>
        <p:nvPicPr>
          <p:cNvPr id="43" name="Graphic 42" descr="Medical">
            <a:extLst>
              <a:ext uri="{FF2B5EF4-FFF2-40B4-BE49-F238E27FC236}">
                <a16:creationId xmlns:a16="http://schemas.microsoft.com/office/drawing/2014/main" id="{705E62CB-DD2F-4105-AE52-AB3D4F577CDF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2934" y="5438728"/>
            <a:ext cx="403781" cy="403781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C7156B1A-006B-4E63-8ADD-F6F8083E8780}"/>
              </a:ext>
            </a:extLst>
          </p:cNvPr>
          <p:cNvSpPr/>
          <p:nvPr/>
        </p:nvSpPr>
        <p:spPr>
          <a:xfrm>
            <a:off x="936930" y="5235543"/>
            <a:ext cx="17152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/>
              <a:t>Public Goods &amp; Services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2D16C29-E957-41CD-AE1B-803323EADA18}"/>
              </a:ext>
            </a:extLst>
          </p:cNvPr>
          <p:cNvSpPr/>
          <p:nvPr/>
        </p:nvSpPr>
        <p:spPr>
          <a:xfrm>
            <a:off x="938737" y="2251943"/>
            <a:ext cx="17002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/>
              <a:t>Open Source Projects</a:t>
            </a:r>
          </a:p>
        </p:txBody>
      </p:sp>
      <p:pic>
        <p:nvPicPr>
          <p:cNvPr id="46" name="Graphic 45" descr="Network">
            <a:extLst>
              <a:ext uri="{FF2B5EF4-FFF2-40B4-BE49-F238E27FC236}">
                <a16:creationId xmlns:a16="http://schemas.microsoft.com/office/drawing/2014/main" id="{4308299C-6E55-40B4-A519-DD37F2190DF1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3148" y="2822068"/>
            <a:ext cx="403781" cy="403781"/>
          </a:xfrm>
          <a:prstGeom prst="rect">
            <a:avLst/>
          </a:prstGeom>
        </p:spPr>
      </p:pic>
      <p:pic>
        <p:nvPicPr>
          <p:cNvPr id="47" name="Graphic 46" descr="Train">
            <a:extLst>
              <a:ext uri="{FF2B5EF4-FFF2-40B4-BE49-F238E27FC236}">
                <a16:creationId xmlns:a16="http://schemas.microsoft.com/office/drawing/2014/main" id="{1EBF469E-7312-49D4-9082-7A5AA7891482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42934" y="5040299"/>
            <a:ext cx="403781" cy="403781"/>
          </a:xfrm>
          <a:prstGeom prst="rect">
            <a:avLst/>
          </a:prstGeom>
        </p:spPr>
      </p:pic>
      <p:pic>
        <p:nvPicPr>
          <p:cNvPr id="48" name="Graphic 47" descr="Users">
            <a:extLst>
              <a:ext uri="{FF2B5EF4-FFF2-40B4-BE49-F238E27FC236}">
                <a16:creationId xmlns:a16="http://schemas.microsoft.com/office/drawing/2014/main" id="{7ABEB36E-95FF-425F-99D8-00B180DE8811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40634" y="3159083"/>
            <a:ext cx="403781" cy="403781"/>
          </a:xfrm>
          <a:prstGeom prst="rect">
            <a:avLst/>
          </a:prstGeom>
        </p:spPr>
      </p:pic>
      <p:pic>
        <p:nvPicPr>
          <p:cNvPr id="49" name="Graphic 48" descr="Bank">
            <a:extLst>
              <a:ext uri="{FF2B5EF4-FFF2-40B4-BE49-F238E27FC236}">
                <a16:creationId xmlns:a16="http://schemas.microsoft.com/office/drawing/2014/main" id="{3DAADA34-982B-4228-8D90-48DB7220B964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33149" y="4519212"/>
            <a:ext cx="403781" cy="403781"/>
          </a:xfrm>
          <a:prstGeom prst="rect">
            <a:avLst/>
          </a:prstGeom>
        </p:spPr>
      </p:pic>
      <p:pic>
        <p:nvPicPr>
          <p:cNvPr id="50" name="Graphic 49" descr="Books">
            <a:extLst>
              <a:ext uri="{FF2B5EF4-FFF2-40B4-BE49-F238E27FC236}">
                <a16:creationId xmlns:a16="http://schemas.microsoft.com/office/drawing/2014/main" id="{AC4BB6F2-5BD0-4F5A-A881-61943F0E3BC3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57907" y="3638704"/>
            <a:ext cx="403781" cy="403781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665F6E1C-9EF4-49AA-8FDA-3FF9211EA72B}"/>
              </a:ext>
            </a:extLst>
          </p:cNvPr>
          <p:cNvGrpSpPr/>
          <p:nvPr/>
        </p:nvGrpSpPr>
        <p:grpSpPr>
          <a:xfrm>
            <a:off x="10597369" y="1281830"/>
            <a:ext cx="1325863" cy="533283"/>
            <a:chOff x="10708516" y="670999"/>
            <a:chExt cx="1325863" cy="533283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BB47B8FD-0CD9-49A7-A280-C202D3D18E15}"/>
                </a:ext>
              </a:extLst>
            </p:cNvPr>
            <p:cNvSpPr/>
            <p:nvPr/>
          </p:nvSpPr>
          <p:spPr>
            <a:xfrm>
              <a:off x="10708516" y="748043"/>
              <a:ext cx="312011" cy="153691"/>
            </a:xfrm>
            <a:prstGeom prst="roundRect">
              <a:avLst/>
            </a:prstGeom>
            <a:solidFill>
              <a:srgbClr val="60C44C"/>
            </a:solidFill>
            <a:ln w="3175">
              <a:solidFill>
                <a:srgbClr val="60C4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940DD56E-4145-4078-B1A0-5296E2A804E9}"/>
                </a:ext>
              </a:extLst>
            </p:cNvPr>
            <p:cNvSpPr/>
            <p:nvPr/>
          </p:nvSpPr>
          <p:spPr>
            <a:xfrm>
              <a:off x="10708516" y="984118"/>
              <a:ext cx="312011" cy="153691"/>
            </a:xfrm>
            <a:prstGeom prst="roundRect">
              <a:avLst/>
            </a:prstGeom>
            <a:solidFill>
              <a:srgbClr val="005390"/>
            </a:solidFill>
            <a:ln w="3175">
              <a:solidFill>
                <a:srgbClr val="0053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BEDD4D9-6629-4D29-949B-2F7F7ACC0C1C}"/>
                </a:ext>
              </a:extLst>
            </p:cNvPr>
            <p:cNvSpPr/>
            <p:nvPr/>
          </p:nvSpPr>
          <p:spPr>
            <a:xfrm>
              <a:off x="10961655" y="670999"/>
              <a:ext cx="106677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/>
                <a:t>First Phase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F02E6CA-04AB-4793-B4E1-09F93B24DD75}"/>
                </a:ext>
              </a:extLst>
            </p:cNvPr>
            <p:cNvSpPr/>
            <p:nvPr/>
          </p:nvSpPr>
          <p:spPr>
            <a:xfrm>
              <a:off x="10967604" y="896505"/>
              <a:ext cx="106677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/>
                <a:t>Next Steps</a:t>
              </a:r>
            </a:p>
          </p:txBody>
        </p:sp>
      </p:grpSp>
      <p:sp>
        <p:nvSpPr>
          <p:cNvPr id="2" name="Right Brace 1">
            <a:extLst>
              <a:ext uri="{FF2B5EF4-FFF2-40B4-BE49-F238E27FC236}">
                <a16:creationId xmlns:a16="http://schemas.microsoft.com/office/drawing/2014/main" id="{9CF68DF0-BA0E-44C2-95C5-E5BA4485C8EA}"/>
              </a:ext>
            </a:extLst>
          </p:cNvPr>
          <p:cNvSpPr/>
          <p:nvPr/>
        </p:nvSpPr>
        <p:spPr>
          <a:xfrm>
            <a:off x="2620211" y="1470300"/>
            <a:ext cx="277909" cy="1351768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Brace 58">
            <a:extLst>
              <a:ext uri="{FF2B5EF4-FFF2-40B4-BE49-F238E27FC236}">
                <a16:creationId xmlns:a16="http://schemas.microsoft.com/office/drawing/2014/main" id="{CFFBB7F3-FF67-44B6-814A-F766007C3B0C}"/>
              </a:ext>
            </a:extLst>
          </p:cNvPr>
          <p:cNvSpPr/>
          <p:nvPr/>
        </p:nvSpPr>
        <p:spPr>
          <a:xfrm>
            <a:off x="2639032" y="2962819"/>
            <a:ext cx="277909" cy="287968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7D5D03-45AB-45EE-9CE3-21399172BC07}"/>
              </a:ext>
            </a:extLst>
          </p:cNvPr>
          <p:cNvSpPr/>
          <p:nvPr/>
        </p:nvSpPr>
        <p:spPr>
          <a:xfrm>
            <a:off x="3270250" y="1470300"/>
            <a:ext cx="4146550" cy="135176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>
                <a:solidFill>
                  <a:schemeClr val="accent1"/>
                </a:solidFill>
              </a:rPr>
              <a:t>Not-for profits often </a:t>
            </a:r>
            <a:r>
              <a:rPr lang="en-US" sz="1000" b="1">
                <a:solidFill>
                  <a:schemeClr val="accent1"/>
                </a:solidFill>
              </a:rPr>
              <a:t>struggle to convey the impact of their dollars </a:t>
            </a:r>
            <a:r>
              <a:rPr lang="en-US" sz="1000">
                <a:solidFill>
                  <a:schemeClr val="accent1"/>
                </a:solidFill>
              </a:rPr>
              <a:t>to potential donors.  They also need to meet the rigorous demands of government grants, which adds </a:t>
            </a:r>
            <a:r>
              <a:rPr lang="en-US" sz="1000" b="1">
                <a:solidFill>
                  <a:schemeClr val="accent1"/>
                </a:solidFill>
              </a:rPr>
              <a:t>administrative costs</a:t>
            </a:r>
            <a:r>
              <a:rPr lang="en-US" sz="1000">
                <a:solidFill>
                  <a:schemeClr val="accent1"/>
                </a:solidFill>
              </a:rPr>
              <a:t> and </a:t>
            </a:r>
            <a:r>
              <a:rPr lang="en-US" sz="1000" b="1">
                <a:solidFill>
                  <a:schemeClr val="accent1"/>
                </a:solidFill>
              </a:rPr>
              <a:t>difficulties securing revenue</a:t>
            </a:r>
            <a:r>
              <a:rPr lang="en-US" sz="1000">
                <a:solidFill>
                  <a:schemeClr val="accent1"/>
                </a:solidFill>
              </a:rPr>
              <a:t> for continuing operations.</a:t>
            </a:r>
          </a:p>
          <a:p>
            <a:endParaRPr lang="en-US" sz="1000">
              <a:solidFill>
                <a:schemeClr val="accent1"/>
              </a:solidFill>
            </a:endParaRPr>
          </a:p>
          <a:p>
            <a:r>
              <a:rPr lang="en-US" sz="1000">
                <a:solidFill>
                  <a:schemeClr val="accent1"/>
                </a:solidFill>
              </a:rPr>
              <a:t>Open source contributors are compensated sporadically for their efforts, however </a:t>
            </a:r>
            <a:r>
              <a:rPr lang="en-US" sz="1000" b="1">
                <a:solidFill>
                  <a:schemeClr val="accent1"/>
                </a:solidFill>
              </a:rPr>
              <a:t>against the spirit of open source</a:t>
            </a:r>
            <a:r>
              <a:rPr lang="en-US" sz="1000">
                <a:solidFill>
                  <a:schemeClr val="accent1"/>
                </a:solidFill>
              </a:rPr>
              <a:t>, the </a:t>
            </a:r>
            <a:r>
              <a:rPr lang="en-US" sz="1000" b="1">
                <a:solidFill>
                  <a:schemeClr val="accent1"/>
                </a:solidFill>
              </a:rPr>
              <a:t>compensation is often opaque</a:t>
            </a:r>
            <a:r>
              <a:rPr lang="en-US" sz="1000">
                <a:solidFill>
                  <a:schemeClr val="accent1"/>
                </a:solidFill>
              </a:rPr>
              <a:t>, not intentionally, but by the nature of legacy payment systems.</a:t>
            </a:r>
          </a:p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CB922B3-F414-48DC-A13A-07D1165974BC}"/>
              </a:ext>
            </a:extLst>
          </p:cNvPr>
          <p:cNvSpPr/>
          <p:nvPr/>
        </p:nvSpPr>
        <p:spPr>
          <a:xfrm>
            <a:off x="3270250" y="2962819"/>
            <a:ext cx="4146550" cy="287969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>
                <a:solidFill>
                  <a:schemeClr val="accent1"/>
                </a:solidFill>
              </a:rPr>
              <a:t>Freelancer networks contain individuals who often work on an </a:t>
            </a:r>
            <a:r>
              <a:rPr lang="en-US" sz="1000" b="1">
                <a:solidFill>
                  <a:schemeClr val="accent1"/>
                </a:solidFill>
              </a:rPr>
              <a:t>hourly or contractual basis</a:t>
            </a:r>
            <a:r>
              <a:rPr lang="en-US" sz="1000">
                <a:solidFill>
                  <a:schemeClr val="accent1"/>
                </a:solidFill>
              </a:rPr>
              <a:t> and operate in </a:t>
            </a:r>
            <a:r>
              <a:rPr lang="en-US" sz="1000" b="1">
                <a:solidFill>
                  <a:schemeClr val="accent1"/>
                </a:solidFill>
              </a:rPr>
              <a:t>countries with multiple currencies</a:t>
            </a:r>
            <a:r>
              <a:rPr lang="en-US" sz="1000">
                <a:solidFill>
                  <a:schemeClr val="accent1"/>
                </a:solidFill>
              </a:rPr>
              <a:t>, bringing complicated and costly intermediaries into the process as a patchwork fix.</a:t>
            </a:r>
          </a:p>
          <a:p>
            <a:endParaRPr lang="en-US" sz="1000">
              <a:solidFill>
                <a:schemeClr val="accent1"/>
              </a:solidFill>
            </a:endParaRPr>
          </a:p>
          <a:p>
            <a:r>
              <a:rPr lang="en-US" sz="1000">
                <a:solidFill>
                  <a:schemeClr val="accent1"/>
                </a:solidFill>
              </a:rPr>
              <a:t>Public universities receive funding and grants from the people they serve, who are often </a:t>
            </a:r>
            <a:r>
              <a:rPr lang="en-US" sz="1000" b="1">
                <a:solidFill>
                  <a:schemeClr val="accent1"/>
                </a:solidFill>
              </a:rPr>
              <a:t>donating funds to causes </a:t>
            </a:r>
            <a:r>
              <a:rPr lang="en-US" sz="1000">
                <a:solidFill>
                  <a:schemeClr val="accent1"/>
                </a:solidFill>
              </a:rPr>
              <a:t>they want to see supported, but there is </a:t>
            </a:r>
            <a:r>
              <a:rPr lang="en-US" sz="1000" b="1">
                <a:solidFill>
                  <a:schemeClr val="accent1"/>
                </a:solidFill>
              </a:rPr>
              <a:t>no clear way of tracking the funds</a:t>
            </a:r>
            <a:r>
              <a:rPr lang="en-US" sz="1000">
                <a:solidFill>
                  <a:schemeClr val="accent1"/>
                </a:solidFill>
              </a:rPr>
              <a:t>.</a:t>
            </a:r>
          </a:p>
          <a:p>
            <a:endParaRPr lang="en-US" sz="1000">
              <a:solidFill>
                <a:schemeClr val="accent1"/>
              </a:solidFill>
            </a:endParaRPr>
          </a:p>
          <a:p>
            <a:r>
              <a:rPr lang="en-US" sz="1000">
                <a:solidFill>
                  <a:schemeClr val="accent1"/>
                </a:solidFill>
              </a:rPr>
              <a:t>Governments run projects that serve municipal and state communities, but often </a:t>
            </a:r>
            <a:r>
              <a:rPr lang="en-US" sz="1000" b="1">
                <a:solidFill>
                  <a:schemeClr val="accent1"/>
                </a:solidFill>
              </a:rPr>
              <a:t>the bidding process is opaque</a:t>
            </a:r>
            <a:r>
              <a:rPr lang="en-US" sz="1000">
                <a:solidFill>
                  <a:schemeClr val="accent1"/>
                </a:solidFill>
              </a:rPr>
              <a:t>.  Beneficiaries of the project are often </a:t>
            </a:r>
            <a:r>
              <a:rPr lang="en-US" sz="1000" b="1">
                <a:solidFill>
                  <a:schemeClr val="accent1"/>
                </a:solidFill>
              </a:rPr>
              <a:t>unable to see how funds have been disbursed </a:t>
            </a:r>
            <a:r>
              <a:rPr lang="en-US" sz="1000">
                <a:solidFill>
                  <a:schemeClr val="accent1"/>
                </a:solidFill>
              </a:rPr>
              <a:t>over time.  In a similar vein, they </a:t>
            </a:r>
            <a:r>
              <a:rPr lang="en-US" sz="1000" b="1">
                <a:solidFill>
                  <a:schemeClr val="accent1"/>
                </a:solidFill>
              </a:rPr>
              <a:t>cannot help contribute to projects they feel passionate </a:t>
            </a:r>
            <a:r>
              <a:rPr lang="en-US" sz="1000">
                <a:solidFill>
                  <a:schemeClr val="accent1"/>
                </a:solidFill>
              </a:rPr>
              <a:t>about if there is a lack of funding.</a:t>
            </a:r>
          </a:p>
          <a:p>
            <a:endParaRPr lang="en-US" sz="1000">
              <a:solidFill>
                <a:schemeClr val="accent1"/>
              </a:solidFill>
            </a:endParaRPr>
          </a:p>
          <a:p>
            <a:r>
              <a:rPr lang="en-US" sz="1000">
                <a:solidFill>
                  <a:schemeClr val="accent1"/>
                </a:solidFill>
              </a:rPr>
              <a:t>Public goods such as infrastructure and health services should spend in ways that are supportive to their customers, however much of this </a:t>
            </a:r>
            <a:r>
              <a:rPr lang="en-US" sz="1000" b="1">
                <a:solidFill>
                  <a:schemeClr val="accent1"/>
                </a:solidFill>
              </a:rPr>
              <a:t>information is not available</a:t>
            </a:r>
            <a:r>
              <a:rPr lang="en-US" sz="1000">
                <a:solidFill>
                  <a:schemeClr val="accent1"/>
                </a:solidFill>
              </a:rPr>
              <a:t> and </a:t>
            </a:r>
            <a:r>
              <a:rPr lang="en-US" sz="1000" b="1">
                <a:solidFill>
                  <a:schemeClr val="accent1"/>
                </a:solidFill>
              </a:rPr>
              <a:t>expenses can often be far higher </a:t>
            </a:r>
            <a:r>
              <a:rPr lang="en-US" sz="1000">
                <a:solidFill>
                  <a:schemeClr val="accent1"/>
                </a:solidFill>
              </a:rPr>
              <a:t>than is reasonable.</a:t>
            </a:r>
            <a:endParaRPr lang="en-US" sz="1200">
              <a:solidFill>
                <a:schemeClr val="accent1"/>
              </a:solidFill>
            </a:endParaRP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F22E3153-C2DC-4A9F-9C3D-0CD699351051}"/>
              </a:ext>
            </a:extLst>
          </p:cNvPr>
          <p:cNvSpPr/>
          <p:nvPr/>
        </p:nvSpPr>
        <p:spPr>
          <a:xfrm>
            <a:off x="7505700" y="1470301"/>
            <a:ext cx="415051" cy="4365349"/>
          </a:xfrm>
          <a:prstGeom prst="homePlate">
            <a:avLst/>
          </a:prstGeom>
          <a:solidFill>
            <a:srgbClr val="00539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C1CD569-0270-47C1-86D1-B4C61BA5F6C5}"/>
              </a:ext>
            </a:extLst>
          </p:cNvPr>
          <p:cNvSpPr/>
          <p:nvPr/>
        </p:nvSpPr>
        <p:spPr>
          <a:xfrm>
            <a:off x="8301212" y="2975519"/>
            <a:ext cx="3444774" cy="135176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>
                <a:solidFill>
                  <a:schemeClr val="accent1"/>
                </a:solidFill>
              </a:rPr>
              <a:t>The current </a:t>
            </a:r>
            <a:r>
              <a:rPr lang="en-US" sz="1000" b="1" err="1">
                <a:solidFill>
                  <a:schemeClr val="accent1"/>
                </a:solidFill>
              </a:rPr>
              <a:t>Approvi</a:t>
            </a:r>
            <a:r>
              <a:rPr lang="en-US" sz="1000" b="1">
                <a:solidFill>
                  <a:schemeClr val="accent1"/>
                </a:solidFill>
              </a:rPr>
              <a:t> MVP is well-positioned for initial testing and customer feedback for organizations in the non-profit and open source space.</a:t>
            </a:r>
          </a:p>
          <a:p>
            <a:endParaRPr lang="en-US" sz="1000">
              <a:solidFill>
                <a:schemeClr val="accent1"/>
              </a:solidFill>
            </a:endParaRPr>
          </a:p>
          <a:p>
            <a:r>
              <a:rPr lang="en-US" sz="1000">
                <a:solidFill>
                  <a:schemeClr val="accent1"/>
                </a:solidFill>
              </a:rPr>
              <a:t>We believe the opportunities with non-profits in a beta environment, as well as helping manage expenses for open source communities will give us the learnings necessary to move into adjacent spaces where public interest is at stake.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BDEADCC-63FC-D04C-B408-277E9BCFCAC3}"/>
              </a:ext>
            </a:extLst>
          </p:cNvPr>
          <p:cNvSpPr/>
          <p:nvPr/>
        </p:nvSpPr>
        <p:spPr>
          <a:xfrm>
            <a:off x="5068345" y="-556"/>
            <a:ext cx="1472757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Go To Market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9758525-2A92-5343-9A19-2157EA6C28B5}"/>
              </a:ext>
            </a:extLst>
          </p:cNvPr>
          <p:cNvSpPr/>
          <p:nvPr/>
        </p:nvSpPr>
        <p:spPr>
          <a:xfrm>
            <a:off x="6541102" y="-596"/>
            <a:ext cx="1472756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Competition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3E017-7888-8447-9955-294C0827D5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AEE417-E275-F042-BEB6-B71E482A0FA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322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499998"/>
            <a:ext cx="12192000" cy="2800390"/>
          </a:xfrm>
          <a:prstGeom prst="rect">
            <a:avLst/>
          </a:prstGeom>
          <a:solidFill>
            <a:srgbClr val="0808C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8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AutoShape 2" descr="Image result for check mark">
            <a:extLst>
              <a:ext uri="{FF2B5EF4-FFF2-40B4-BE49-F238E27FC236}">
                <a16:creationId xmlns:a16="http://schemas.microsoft.com/office/drawing/2014/main" id="{50A718F7-A14D-47A5-9F57-084B948CB4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CEAC0F6-D30C-49AD-902A-092F434B62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505" y="387560"/>
            <a:ext cx="5297588" cy="184696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7B21455-4380-4E72-8EF9-B54665B909F1}"/>
              </a:ext>
            </a:extLst>
          </p:cNvPr>
          <p:cNvSpPr txBox="1">
            <a:spLocks/>
          </p:cNvSpPr>
          <p:nvPr/>
        </p:nvSpPr>
        <p:spPr>
          <a:xfrm>
            <a:off x="519601" y="2234527"/>
            <a:ext cx="5021395" cy="147151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-113">
                <a:solidFill>
                  <a:schemeClr val="tx1">
                    <a:lumMod val="75000"/>
                    <a:lumOff val="2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j-cs"/>
              </a:defRPr>
            </a:lvl1pPr>
          </a:lstStyle>
          <a:p>
            <a:endParaRPr lang="en-HK" sz="320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77645A-5E2D-4DE7-A2F9-B99EBEBBE3A6}"/>
              </a:ext>
            </a:extLst>
          </p:cNvPr>
          <p:cNvSpPr txBox="1">
            <a:spLocks/>
          </p:cNvSpPr>
          <p:nvPr/>
        </p:nvSpPr>
        <p:spPr>
          <a:xfrm>
            <a:off x="6268729" y="387560"/>
            <a:ext cx="5021395" cy="241283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-113">
                <a:solidFill>
                  <a:schemeClr val="tx1">
                    <a:lumMod val="75000"/>
                    <a:lumOff val="2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j-cs"/>
              </a:defRPr>
            </a:lvl1pPr>
          </a:lstStyle>
          <a:p>
            <a:r>
              <a:rPr lang="en-US" sz="3200" err="1">
                <a:solidFill>
                  <a:schemeClr val="tx1"/>
                </a:solidFill>
              </a:rPr>
              <a:t>Approvi</a:t>
            </a:r>
            <a:endParaRPr lang="en-US" sz="3200">
              <a:solidFill>
                <a:schemeClr val="tx1"/>
              </a:solidFill>
            </a:endParaRPr>
          </a:p>
          <a:p>
            <a:endParaRPr lang="en-US" sz="3200">
              <a:solidFill>
                <a:schemeClr val="tx1"/>
              </a:solidFill>
            </a:endParaRPr>
          </a:p>
          <a:p>
            <a:r>
              <a:rPr lang="en-US" sz="3200" i="1">
                <a:solidFill>
                  <a:schemeClr val="tx1"/>
                </a:solidFill>
              </a:rPr>
              <a:t>Expenses, Done Right.</a:t>
            </a:r>
            <a:endParaRPr lang="en-HK" sz="3200" i="1">
              <a:solidFill>
                <a:schemeClr val="tx1"/>
              </a:solidFill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9C130839-CA57-4EAE-96D8-BEB3F98AA3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8410"/>
            <a:ext cx="1432953" cy="49958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C920DBA-A3CA-4F7A-AFCB-3719323F5ECF}"/>
              </a:ext>
            </a:extLst>
          </p:cNvPr>
          <p:cNvCxnSpPr/>
          <p:nvPr/>
        </p:nvCxnSpPr>
        <p:spPr>
          <a:xfrm>
            <a:off x="0" y="6322074"/>
            <a:ext cx="12192000" cy="0"/>
          </a:xfrm>
          <a:prstGeom prst="line">
            <a:avLst/>
          </a:prstGeom>
          <a:ln w="19050">
            <a:solidFill>
              <a:srgbClr val="0808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5EFE638F-80BB-41DF-A617-31B14483361C}"/>
              </a:ext>
            </a:extLst>
          </p:cNvPr>
          <p:cNvSpPr/>
          <p:nvPr/>
        </p:nvSpPr>
        <p:spPr>
          <a:xfrm>
            <a:off x="3813036" y="3438528"/>
            <a:ext cx="37321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Our Solution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841F79-1B57-FA4E-AF98-F9B4F15F11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AEE417-E275-F042-BEB6-B71E482A0FA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176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CEAC0F6-D30C-49AD-902A-092F434B62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358410"/>
            <a:ext cx="1432953" cy="49958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D789CC-6260-458B-B871-B1362C02B915}"/>
              </a:ext>
            </a:extLst>
          </p:cNvPr>
          <p:cNvCxnSpPr/>
          <p:nvPr/>
        </p:nvCxnSpPr>
        <p:spPr>
          <a:xfrm>
            <a:off x="0" y="6322074"/>
            <a:ext cx="12192000" cy="0"/>
          </a:xfrm>
          <a:prstGeom prst="line">
            <a:avLst/>
          </a:prstGeom>
          <a:ln w="19050">
            <a:solidFill>
              <a:srgbClr val="0808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88CB447A-496D-47CD-982E-D3E4BDBC90A5}"/>
              </a:ext>
            </a:extLst>
          </p:cNvPr>
          <p:cNvSpPr txBox="1">
            <a:spLocks/>
          </p:cNvSpPr>
          <p:nvPr/>
        </p:nvSpPr>
        <p:spPr>
          <a:xfrm>
            <a:off x="192371" y="644377"/>
            <a:ext cx="11255165" cy="57678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-113">
                <a:solidFill>
                  <a:schemeClr val="tx1">
                    <a:lumMod val="75000"/>
                    <a:lumOff val="2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  <a:cs typeface="+mj-cs"/>
              </a:defRPr>
            </a:lvl1pPr>
          </a:lstStyle>
          <a:p>
            <a:r>
              <a:rPr lang="en-HK" sz="2000" err="1">
                <a:solidFill>
                  <a:schemeClr val="accent1"/>
                </a:solidFill>
              </a:rPr>
              <a:t>Approvi</a:t>
            </a:r>
            <a:r>
              <a:rPr lang="en-HK" sz="2000">
                <a:solidFill>
                  <a:schemeClr val="accent1"/>
                </a:solidFill>
              </a:rPr>
              <a:t> removes archaic approval layers, adds transparency to expenses, and provides near-instant payment to users through our </a:t>
            </a:r>
            <a:r>
              <a:rPr lang="en-HK" sz="2000" b="1">
                <a:solidFill>
                  <a:schemeClr val="accent1"/>
                </a:solidFill>
              </a:rPr>
              <a:t>credibility</a:t>
            </a:r>
            <a:r>
              <a:rPr lang="en-HK" sz="2000">
                <a:solidFill>
                  <a:schemeClr val="accent1"/>
                </a:solidFill>
              </a:rPr>
              <a:t> </a:t>
            </a:r>
            <a:r>
              <a:rPr lang="en-HK" sz="2000" b="1">
                <a:solidFill>
                  <a:schemeClr val="accent1"/>
                </a:solidFill>
              </a:rPr>
              <a:t>layer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96352D-6B9B-4BCE-A1E4-22A68D53F961}"/>
              </a:ext>
            </a:extLst>
          </p:cNvPr>
          <p:cNvSpPr/>
          <p:nvPr/>
        </p:nvSpPr>
        <p:spPr>
          <a:xfrm>
            <a:off x="2111970" y="-476"/>
            <a:ext cx="148723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Problem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5BE5514-996D-47DD-AC48-2F3044E76E93}"/>
              </a:ext>
            </a:extLst>
          </p:cNvPr>
          <p:cNvSpPr/>
          <p:nvPr/>
        </p:nvSpPr>
        <p:spPr>
          <a:xfrm>
            <a:off x="3599203" y="-516"/>
            <a:ext cx="1472757" cy="499589"/>
          </a:xfrm>
          <a:prstGeom prst="rect">
            <a:avLst/>
          </a:prstGeom>
          <a:solidFill>
            <a:srgbClr val="0808C2"/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Solution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B02F5AF-3068-4C4D-87B0-5E4ED648D7D8}"/>
              </a:ext>
            </a:extLst>
          </p:cNvPr>
          <p:cNvSpPr/>
          <p:nvPr/>
        </p:nvSpPr>
        <p:spPr>
          <a:xfrm>
            <a:off x="10953137" y="-6"/>
            <a:ext cx="1238861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Appendix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F378D86-12A5-4DA5-9E5C-A5EE2EF1C379}"/>
              </a:ext>
            </a:extLst>
          </p:cNvPr>
          <p:cNvSpPr/>
          <p:nvPr/>
        </p:nvSpPr>
        <p:spPr>
          <a:xfrm>
            <a:off x="8013858" y="-832"/>
            <a:ext cx="147637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Financials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459A900-3BD7-4E44-B134-C2A7F3A35CBC}"/>
              </a:ext>
            </a:extLst>
          </p:cNvPr>
          <p:cNvSpPr/>
          <p:nvPr/>
        </p:nvSpPr>
        <p:spPr>
          <a:xfrm>
            <a:off x="9476764" y="-597"/>
            <a:ext cx="1478993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The Team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61DA2E0-E843-4959-964F-F3F5C5AFE9CB}"/>
              </a:ext>
            </a:extLst>
          </p:cNvPr>
          <p:cNvSpPr/>
          <p:nvPr/>
        </p:nvSpPr>
        <p:spPr>
          <a:xfrm>
            <a:off x="2" y="-39"/>
            <a:ext cx="2111968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Summary</a:t>
            </a:r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4A967485-0728-4253-9898-18269A1477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8490424"/>
              </p:ext>
            </p:extLst>
          </p:nvPr>
        </p:nvGraphicFramePr>
        <p:xfrm>
          <a:off x="4897028" y="1307859"/>
          <a:ext cx="6610350" cy="1980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4" name="Rectangle 63">
            <a:extLst>
              <a:ext uri="{FF2B5EF4-FFF2-40B4-BE49-F238E27FC236}">
                <a16:creationId xmlns:a16="http://schemas.microsoft.com/office/drawing/2014/main" id="{F3C5DA1E-B514-42F8-A520-0F7075CB5667}"/>
              </a:ext>
            </a:extLst>
          </p:cNvPr>
          <p:cNvSpPr/>
          <p:nvPr/>
        </p:nvSpPr>
        <p:spPr>
          <a:xfrm>
            <a:off x="298450" y="1365956"/>
            <a:ext cx="4152900" cy="47427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>
                <a:solidFill>
                  <a:schemeClr val="accent1"/>
                </a:solidFill>
              </a:rPr>
              <a:t>The Participants in an </a:t>
            </a:r>
            <a:r>
              <a:rPr lang="en-US" sz="1200" b="1" err="1">
                <a:solidFill>
                  <a:schemeClr val="accent1"/>
                </a:solidFill>
              </a:rPr>
              <a:t>Approvi</a:t>
            </a:r>
            <a:r>
              <a:rPr lang="en-US" sz="1200" b="1">
                <a:solidFill>
                  <a:schemeClr val="accent1"/>
                </a:solidFill>
              </a:rPr>
              <a:t> Expense Event</a:t>
            </a:r>
          </a:p>
          <a:p>
            <a:endParaRPr lang="en-US" sz="1200">
              <a:solidFill>
                <a:schemeClr val="accent1"/>
              </a:solidFill>
            </a:endParaRPr>
          </a:p>
          <a:p>
            <a:r>
              <a:rPr lang="en-US" sz="1200">
                <a:solidFill>
                  <a:schemeClr val="accent1"/>
                </a:solidFill>
              </a:rPr>
              <a:t>	</a:t>
            </a:r>
            <a:r>
              <a:rPr lang="en-US" sz="1200" b="1">
                <a:solidFill>
                  <a:schemeClr val="accent1"/>
                </a:solidFill>
              </a:rPr>
              <a:t>Spender</a:t>
            </a:r>
            <a:r>
              <a:rPr lang="en-US" sz="1200">
                <a:solidFill>
                  <a:schemeClr val="accent1"/>
                </a:solidFill>
              </a:rPr>
              <a:t> – The initiator of the expense, who often 	spends on behalf of an organization which reimburses 	him/her.</a:t>
            </a:r>
          </a:p>
          <a:p>
            <a:endParaRPr lang="en-US" sz="1200">
              <a:solidFill>
                <a:schemeClr val="accent1"/>
              </a:solidFill>
            </a:endParaRPr>
          </a:p>
          <a:p>
            <a:r>
              <a:rPr lang="en-US" sz="1200">
                <a:solidFill>
                  <a:schemeClr val="accent1"/>
                </a:solidFill>
              </a:rPr>
              <a:t>	</a:t>
            </a:r>
            <a:r>
              <a:rPr lang="en-US" sz="1200" b="1">
                <a:solidFill>
                  <a:schemeClr val="accent1"/>
                </a:solidFill>
              </a:rPr>
              <a:t>Reimbursing Party</a:t>
            </a:r>
            <a:r>
              <a:rPr lang="en-US" sz="1200">
                <a:solidFill>
                  <a:schemeClr val="accent1"/>
                </a:solidFill>
              </a:rPr>
              <a:t> – The organization recognizing the 	expense.</a:t>
            </a:r>
          </a:p>
          <a:p>
            <a:endParaRPr lang="en-US" sz="1200">
              <a:solidFill>
                <a:schemeClr val="accent1"/>
              </a:solidFill>
            </a:endParaRPr>
          </a:p>
          <a:p>
            <a:r>
              <a:rPr lang="en-US" sz="1200">
                <a:solidFill>
                  <a:schemeClr val="accent1"/>
                </a:solidFill>
              </a:rPr>
              <a:t>	</a:t>
            </a:r>
            <a:r>
              <a:rPr lang="en-US" sz="1200" b="1">
                <a:solidFill>
                  <a:schemeClr val="accent1"/>
                </a:solidFill>
              </a:rPr>
              <a:t>Third Parties</a:t>
            </a:r>
            <a:r>
              <a:rPr lang="en-US" sz="1200">
                <a:solidFill>
                  <a:schemeClr val="accent1"/>
                </a:solidFill>
              </a:rPr>
              <a:t> – Additional participants who choose to 	monitor expenses, and either “attest” or “protest” 	them, according to the contextual validity of the 	expense.</a:t>
            </a:r>
          </a:p>
          <a:p>
            <a:endParaRPr lang="en-US" sz="1200">
              <a:solidFill>
                <a:schemeClr val="accent1"/>
              </a:solidFill>
            </a:endParaRPr>
          </a:p>
          <a:p>
            <a:r>
              <a:rPr lang="en-US" sz="1200">
                <a:solidFill>
                  <a:schemeClr val="accent1"/>
                </a:solidFill>
              </a:rPr>
              <a:t>	</a:t>
            </a:r>
            <a:r>
              <a:rPr lang="en-US" sz="1200" b="1">
                <a:solidFill>
                  <a:schemeClr val="accent1"/>
                </a:solidFill>
              </a:rPr>
              <a:t>Ethereum Blockchain</a:t>
            </a:r>
            <a:r>
              <a:rPr lang="en-US" sz="1200">
                <a:solidFill>
                  <a:schemeClr val="accent1"/>
                </a:solidFill>
              </a:rPr>
              <a:t> – Used as a record of the 	transaction initiation and approval</a:t>
            </a:r>
          </a:p>
          <a:p>
            <a:endParaRPr lang="en-US" sz="1200">
              <a:solidFill>
                <a:schemeClr val="accent1"/>
              </a:solidFill>
            </a:endParaRPr>
          </a:p>
          <a:p>
            <a:r>
              <a:rPr lang="en-US" sz="1200">
                <a:solidFill>
                  <a:schemeClr val="accent1"/>
                </a:solidFill>
              </a:rPr>
              <a:t>	</a:t>
            </a:r>
            <a:r>
              <a:rPr lang="en-US" sz="1200" b="1">
                <a:solidFill>
                  <a:schemeClr val="accent1"/>
                </a:solidFill>
              </a:rPr>
              <a:t>Credibility</a:t>
            </a:r>
            <a:r>
              <a:rPr lang="en-US" sz="1200">
                <a:solidFill>
                  <a:schemeClr val="accent1"/>
                </a:solidFill>
              </a:rPr>
              <a:t> – The crux of our system for expenses 	outside of an auto-approval threshold, participants are 	rewarded credibility for good behavior and monitoring 	whether expenses are within reason or not, by 	“attesting” or 	“protesting”.</a:t>
            </a:r>
          </a:p>
          <a:p>
            <a:endParaRPr lang="en-US" sz="1200">
              <a:solidFill>
                <a:schemeClr val="accent1"/>
              </a:solidFill>
            </a:endParaRPr>
          </a:p>
          <a:p>
            <a:r>
              <a:rPr lang="en-US" sz="1200">
                <a:solidFill>
                  <a:schemeClr val="accent1"/>
                </a:solidFill>
              </a:rPr>
              <a:t>	</a:t>
            </a:r>
            <a:r>
              <a:rPr lang="en-US" sz="1200" b="1" err="1">
                <a:solidFill>
                  <a:schemeClr val="accent1"/>
                </a:solidFill>
              </a:rPr>
              <a:t>Stablecoin</a:t>
            </a:r>
            <a:r>
              <a:rPr lang="en-US" sz="1200">
                <a:solidFill>
                  <a:schemeClr val="accent1"/>
                </a:solidFill>
              </a:rPr>
              <a:t> – Used to facilitate value transfer between 	the Reimbursing Party and the Spender (USDC or DAI).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885063A-D523-4FC4-A8C2-49C072A1FF84}"/>
              </a:ext>
            </a:extLst>
          </p:cNvPr>
          <p:cNvCxnSpPr/>
          <p:nvPr/>
        </p:nvCxnSpPr>
        <p:spPr>
          <a:xfrm>
            <a:off x="393700" y="1676400"/>
            <a:ext cx="3924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3422F67F-0DF0-4126-BBD4-ED88EB121602}"/>
              </a:ext>
            </a:extLst>
          </p:cNvPr>
          <p:cNvSpPr/>
          <p:nvPr/>
        </p:nvSpPr>
        <p:spPr>
          <a:xfrm>
            <a:off x="5072126" y="5019147"/>
            <a:ext cx="1519789" cy="109074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>
                <a:solidFill>
                  <a:schemeClr val="accent1"/>
                </a:solidFill>
              </a:rPr>
              <a:t>An expense is automatically approved if it falls below a pre-defined dollar amount, or location and time of expense can be verified using the </a:t>
            </a:r>
            <a:r>
              <a:rPr lang="en-US" sz="900" err="1">
                <a:solidFill>
                  <a:schemeClr val="accent1"/>
                </a:solidFill>
              </a:rPr>
              <a:t>Approvi</a:t>
            </a:r>
            <a:r>
              <a:rPr lang="en-US" sz="900">
                <a:solidFill>
                  <a:schemeClr val="accent1"/>
                </a:solidFill>
              </a:rPr>
              <a:t> OCR capture &amp; meta data.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F2B4073-0362-4FDD-BBA7-EF27EA97F014}"/>
              </a:ext>
            </a:extLst>
          </p:cNvPr>
          <p:cNvCxnSpPr>
            <a:cxnSpLocks/>
          </p:cNvCxnSpPr>
          <p:nvPr/>
        </p:nvCxnSpPr>
        <p:spPr>
          <a:xfrm flipV="1">
            <a:off x="6591915" y="2883691"/>
            <a:ext cx="1134435" cy="2135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Man">
            <a:extLst>
              <a:ext uri="{FF2B5EF4-FFF2-40B4-BE49-F238E27FC236}">
                <a16:creationId xmlns:a16="http://schemas.microsoft.com/office/drawing/2014/main" id="{D1E6E810-12A1-4BAB-B227-810EE208FDE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3700" y="1804232"/>
            <a:ext cx="365226" cy="365226"/>
          </a:xfrm>
          <a:prstGeom prst="rect">
            <a:avLst/>
          </a:prstGeom>
        </p:spPr>
      </p:pic>
      <p:pic>
        <p:nvPicPr>
          <p:cNvPr id="76" name="Graphic 75" descr="Team">
            <a:extLst>
              <a:ext uri="{FF2B5EF4-FFF2-40B4-BE49-F238E27FC236}">
                <a16:creationId xmlns:a16="http://schemas.microsoft.com/office/drawing/2014/main" id="{3948AF23-4281-409B-B18F-A371ED8B4570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3700" y="3138098"/>
            <a:ext cx="365226" cy="365226"/>
          </a:xfrm>
          <a:prstGeom prst="rect">
            <a:avLst/>
          </a:prstGeom>
        </p:spPr>
      </p:pic>
      <p:pic>
        <p:nvPicPr>
          <p:cNvPr id="78" name="Graphic 77" descr="Coins">
            <a:extLst>
              <a:ext uri="{FF2B5EF4-FFF2-40B4-BE49-F238E27FC236}">
                <a16:creationId xmlns:a16="http://schemas.microsoft.com/office/drawing/2014/main" id="{DD77A535-58C7-4314-BBCD-554237A943B1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3700" y="5588666"/>
            <a:ext cx="365226" cy="365226"/>
          </a:xfrm>
          <a:prstGeom prst="rect">
            <a:avLst/>
          </a:prstGeom>
        </p:spPr>
      </p:pic>
      <p:pic>
        <p:nvPicPr>
          <p:cNvPr id="80" name="Graphic 79" descr="Label">
            <a:extLst>
              <a:ext uri="{FF2B5EF4-FFF2-40B4-BE49-F238E27FC236}">
                <a16:creationId xmlns:a16="http://schemas.microsoft.com/office/drawing/2014/main" id="{C699668D-FCB2-4A1B-B2C9-9C2F1FFD86B2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93700" y="4530103"/>
            <a:ext cx="365226" cy="365226"/>
          </a:xfrm>
          <a:prstGeom prst="rect">
            <a:avLst/>
          </a:prstGeom>
        </p:spPr>
      </p:pic>
      <p:pic>
        <p:nvPicPr>
          <p:cNvPr id="82" name="Graphic 81" descr="Network">
            <a:extLst>
              <a:ext uri="{FF2B5EF4-FFF2-40B4-BE49-F238E27FC236}">
                <a16:creationId xmlns:a16="http://schemas.microsoft.com/office/drawing/2014/main" id="{AF70E023-4C4A-4D9A-A947-B583199A79F5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3700" y="3931507"/>
            <a:ext cx="365226" cy="365226"/>
          </a:xfrm>
          <a:prstGeom prst="rect">
            <a:avLst/>
          </a:prstGeom>
        </p:spPr>
      </p:pic>
      <p:pic>
        <p:nvPicPr>
          <p:cNvPr id="84" name="Graphic 83" descr="Bank">
            <a:extLst>
              <a:ext uri="{FF2B5EF4-FFF2-40B4-BE49-F238E27FC236}">
                <a16:creationId xmlns:a16="http://schemas.microsoft.com/office/drawing/2014/main" id="{40502596-B70E-4FAE-AC57-0C05E11B93DE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3700" y="2488396"/>
            <a:ext cx="365226" cy="365226"/>
          </a:xfrm>
          <a:prstGeom prst="rect">
            <a:avLst/>
          </a:prstGeom>
        </p:spPr>
      </p:pic>
      <p:pic>
        <p:nvPicPr>
          <p:cNvPr id="122" name="Graphic 121" descr="Add">
            <a:extLst>
              <a:ext uri="{FF2B5EF4-FFF2-40B4-BE49-F238E27FC236}">
                <a16:creationId xmlns:a16="http://schemas.microsoft.com/office/drawing/2014/main" id="{AF275E22-3F2A-4DEA-A6DD-E762C4ED00E0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660151" y="2928051"/>
            <a:ext cx="255859" cy="255859"/>
          </a:xfrm>
          <a:prstGeom prst="rect">
            <a:avLst/>
          </a:prstGeom>
        </p:spPr>
      </p:pic>
      <p:pic>
        <p:nvPicPr>
          <p:cNvPr id="124" name="Graphic 123" descr="Add">
            <a:extLst>
              <a:ext uri="{FF2B5EF4-FFF2-40B4-BE49-F238E27FC236}">
                <a16:creationId xmlns:a16="http://schemas.microsoft.com/office/drawing/2014/main" id="{D9A825B7-26DA-4C71-8889-90E5765915BE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468136" y="2922688"/>
            <a:ext cx="255859" cy="255859"/>
          </a:xfrm>
          <a:prstGeom prst="rect">
            <a:avLst/>
          </a:prstGeom>
        </p:spPr>
      </p:pic>
      <p:pic>
        <p:nvPicPr>
          <p:cNvPr id="126" name="Graphic 125" descr="Checkmark">
            <a:extLst>
              <a:ext uri="{FF2B5EF4-FFF2-40B4-BE49-F238E27FC236}">
                <a16:creationId xmlns:a16="http://schemas.microsoft.com/office/drawing/2014/main" id="{648F3D10-5546-418D-8854-95E813CA038C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792778" y="2922988"/>
            <a:ext cx="217336" cy="217336"/>
          </a:xfrm>
          <a:prstGeom prst="rect">
            <a:avLst/>
          </a:prstGeom>
        </p:spPr>
      </p:pic>
      <p:pic>
        <p:nvPicPr>
          <p:cNvPr id="128" name="Graphic 127" descr="Man">
            <a:extLst>
              <a:ext uri="{FF2B5EF4-FFF2-40B4-BE49-F238E27FC236}">
                <a16:creationId xmlns:a16="http://schemas.microsoft.com/office/drawing/2014/main" id="{681F18D7-065D-4CAB-99EA-103B46A0D88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56981" y="1259899"/>
            <a:ext cx="365226" cy="365226"/>
          </a:xfrm>
          <a:prstGeom prst="rect">
            <a:avLst/>
          </a:prstGeom>
        </p:spPr>
      </p:pic>
      <p:pic>
        <p:nvPicPr>
          <p:cNvPr id="129" name="Graphic 128" descr="Team">
            <a:extLst>
              <a:ext uri="{FF2B5EF4-FFF2-40B4-BE49-F238E27FC236}">
                <a16:creationId xmlns:a16="http://schemas.microsoft.com/office/drawing/2014/main" id="{F9F64E7C-31F5-4BBE-9F18-796004D8115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68746" y="1259899"/>
            <a:ext cx="365226" cy="365226"/>
          </a:xfrm>
          <a:prstGeom prst="rect">
            <a:avLst/>
          </a:prstGeom>
        </p:spPr>
      </p:pic>
      <p:pic>
        <p:nvPicPr>
          <p:cNvPr id="130" name="Graphic 129" descr="Coins">
            <a:extLst>
              <a:ext uri="{FF2B5EF4-FFF2-40B4-BE49-F238E27FC236}">
                <a16:creationId xmlns:a16="http://schemas.microsoft.com/office/drawing/2014/main" id="{A89F4D46-BFD3-4263-AC62-DAC68018612C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68741" y="1289506"/>
            <a:ext cx="365226" cy="365226"/>
          </a:xfrm>
          <a:prstGeom prst="rect">
            <a:avLst/>
          </a:prstGeom>
        </p:spPr>
      </p:pic>
      <p:pic>
        <p:nvPicPr>
          <p:cNvPr id="131" name="Graphic 130" descr="Label">
            <a:extLst>
              <a:ext uri="{FF2B5EF4-FFF2-40B4-BE49-F238E27FC236}">
                <a16:creationId xmlns:a16="http://schemas.microsoft.com/office/drawing/2014/main" id="{4FB10B2B-9806-458D-B5B4-D1D56E8AA0B0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66185" y="1273782"/>
            <a:ext cx="365226" cy="365226"/>
          </a:xfrm>
          <a:prstGeom prst="rect">
            <a:avLst/>
          </a:prstGeom>
        </p:spPr>
      </p:pic>
      <p:pic>
        <p:nvPicPr>
          <p:cNvPr id="132" name="Graphic 131" descr="Network">
            <a:extLst>
              <a:ext uri="{FF2B5EF4-FFF2-40B4-BE49-F238E27FC236}">
                <a16:creationId xmlns:a16="http://schemas.microsoft.com/office/drawing/2014/main" id="{B09FBB0E-741A-4AC7-B16C-788505F6FCE0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81595" y="1260351"/>
            <a:ext cx="365226" cy="365226"/>
          </a:xfrm>
          <a:prstGeom prst="rect">
            <a:avLst/>
          </a:prstGeom>
        </p:spPr>
      </p:pic>
      <p:pic>
        <p:nvPicPr>
          <p:cNvPr id="133" name="Graphic 132" descr="Bank">
            <a:extLst>
              <a:ext uri="{FF2B5EF4-FFF2-40B4-BE49-F238E27FC236}">
                <a16:creationId xmlns:a16="http://schemas.microsoft.com/office/drawing/2014/main" id="{06E091C8-6DF4-4FF9-B123-0D820B230DD7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479158" y="1265537"/>
            <a:ext cx="365226" cy="365226"/>
          </a:xfrm>
          <a:prstGeom prst="rect">
            <a:avLst/>
          </a:prstGeom>
        </p:spPr>
      </p:pic>
      <p:pic>
        <p:nvPicPr>
          <p:cNvPr id="134" name="Graphic 133" descr="Network">
            <a:extLst>
              <a:ext uri="{FF2B5EF4-FFF2-40B4-BE49-F238E27FC236}">
                <a16:creationId xmlns:a16="http://schemas.microsoft.com/office/drawing/2014/main" id="{8C7FBD91-C127-4608-93EF-F29646C00EAA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831245" y="1258213"/>
            <a:ext cx="365226" cy="365226"/>
          </a:xfrm>
          <a:prstGeom prst="rect">
            <a:avLst/>
          </a:prstGeom>
        </p:spPr>
      </p:pic>
      <p:pic>
        <p:nvPicPr>
          <p:cNvPr id="135" name="Graphic 134" descr="Coins">
            <a:extLst>
              <a:ext uri="{FF2B5EF4-FFF2-40B4-BE49-F238E27FC236}">
                <a16:creationId xmlns:a16="http://schemas.microsoft.com/office/drawing/2014/main" id="{F66FE780-22FB-45A7-BA86-B0487985097C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29384" y="1270809"/>
            <a:ext cx="365226" cy="365226"/>
          </a:xfrm>
          <a:prstGeom prst="rect">
            <a:avLst/>
          </a:prstGeom>
        </p:spPr>
      </p:pic>
      <p:pic>
        <p:nvPicPr>
          <p:cNvPr id="136" name="Graphic 135" descr="Label">
            <a:extLst>
              <a:ext uri="{FF2B5EF4-FFF2-40B4-BE49-F238E27FC236}">
                <a16:creationId xmlns:a16="http://schemas.microsoft.com/office/drawing/2014/main" id="{2D280D2E-23D0-461F-BCBA-E20B916573E5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616535" y="1270809"/>
            <a:ext cx="365226" cy="365226"/>
          </a:xfrm>
          <a:prstGeom prst="rect">
            <a:avLst/>
          </a:prstGeom>
        </p:spPr>
      </p:pic>
      <p:pic>
        <p:nvPicPr>
          <p:cNvPr id="137" name="Graphic 136" descr="Label">
            <a:extLst>
              <a:ext uri="{FF2B5EF4-FFF2-40B4-BE49-F238E27FC236}">
                <a16:creationId xmlns:a16="http://schemas.microsoft.com/office/drawing/2014/main" id="{18754C8B-8678-41EB-9650-8DD0FFDAD74D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30758" y="1261882"/>
            <a:ext cx="365226" cy="365226"/>
          </a:xfrm>
          <a:prstGeom prst="rect">
            <a:avLst/>
          </a:prstGeom>
        </p:spPr>
      </p:pic>
      <p:pic>
        <p:nvPicPr>
          <p:cNvPr id="138" name="Graphic 137" descr="Coins">
            <a:extLst>
              <a:ext uri="{FF2B5EF4-FFF2-40B4-BE49-F238E27FC236}">
                <a16:creationId xmlns:a16="http://schemas.microsoft.com/office/drawing/2014/main" id="{D3AD04AF-556B-45DF-BC49-21FF9CA7E65B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992735" y="2934180"/>
            <a:ext cx="222736" cy="222736"/>
          </a:xfrm>
          <a:prstGeom prst="rect">
            <a:avLst/>
          </a:prstGeom>
        </p:spPr>
      </p:pic>
      <p:pic>
        <p:nvPicPr>
          <p:cNvPr id="67" name="Graphic 66" descr="Checkmark">
            <a:extLst>
              <a:ext uri="{FF2B5EF4-FFF2-40B4-BE49-F238E27FC236}">
                <a16:creationId xmlns:a16="http://schemas.microsoft.com/office/drawing/2014/main" id="{CEFB8552-560F-4F37-AC4B-4C1A6DEF6956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965566" y="2908834"/>
            <a:ext cx="217336" cy="217336"/>
          </a:xfrm>
          <a:prstGeom prst="rect">
            <a:avLst/>
          </a:prstGeom>
        </p:spPr>
      </p:pic>
      <p:pic>
        <p:nvPicPr>
          <p:cNvPr id="69" name="Graphic 68" descr="Coins">
            <a:extLst>
              <a:ext uri="{FF2B5EF4-FFF2-40B4-BE49-F238E27FC236}">
                <a16:creationId xmlns:a16="http://schemas.microsoft.com/office/drawing/2014/main" id="{DFEC65D2-8125-4E5B-BAF4-60655947BE97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165523" y="2920026"/>
            <a:ext cx="222736" cy="222736"/>
          </a:xfrm>
          <a:prstGeom prst="rect">
            <a:avLst/>
          </a:prstGeom>
        </p:spPr>
      </p:pic>
      <p:pic>
        <p:nvPicPr>
          <p:cNvPr id="70" name="Graphic 69" descr="Add">
            <a:extLst>
              <a:ext uri="{FF2B5EF4-FFF2-40B4-BE49-F238E27FC236}">
                <a16:creationId xmlns:a16="http://schemas.microsoft.com/office/drawing/2014/main" id="{EFE968D0-0292-4338-9AFF-532BB0DC2ADF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241585" y="2928051"/>
            <a:ext cx="255859" cy="25585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A772223-440C-40DB-9B7C-CD176931D165}"/>
              </a:ext>
            </a:extLst>
          </p:cNvPr>
          <p:cNvGrpSpPr/>
          <p:nvPr/>
        </p:nvGrpSpPr>
        <p:grpSpPr>
          <a:xfrm>
            <a:off x="4779826" y="3977741"/>
            <a:ext cx="2168972" cy="533283"/>
            <a:chOff x="10023028" y="3450871"/>
            <a:chExt cx="2168972" cy="533283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1A1F89C-0688-4917-BBFE-618BF8A355AA}"/>
                </a:ext>
              </a:extLst>
            </p:cNvPr>
            <p:cNvGrpSpPr/>
            <p:nvPr/>
          </p:nvGrpSpPr>
          <p:grpSpPr>
            <a:xfrm>
              <a:off x="10397838" y="3450871"/>
              <a:ext cx="1794162" cy="533283"/>
              <a:chOff x="10961655" y="670999"/>
              <a:chExt cx="1072724" cy="533283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AE7312B-573C-414B-A63F-412B94F3964F}"/>
                  </a:ext>
                </a:extLst>
              </p:cNvPr>
              <p:cNvSpPr/>
              <p:nvPr/>
            </p:nvSpPr>
            <p:spPr>
              <a:xfrm>
                <a:off x="10961655" y="670999"/>
                <a:ext cx="106677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/>
                  <a:t>Credibility Awarded</a:t>
                </a: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30D4AA4-C1EB-49DD-924A-0877C7BE025A}"/>
                  </a:ext>
                </a:extLst>
              </p:cNvPr>
              <p:cNvSpPr/>
              <p:nvPr/>
            </p:nvSpPr>
            <p:spPr>
              <a:xfrm>
                <a:off x="10967604" y="896505"/>
                <a:ext cx="106677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/>
                  <a:t>Approved &amp; Paid</a:t>
                </a:r>
              </a:p>
            </p:txBody>
          </p:sp>
        </p:grpSp>
        <p:pic>
          <p:nvPicPr>
            <p:cNvPr id="81" name="Graphic 80" descr="Checkmark">
              <a:extLst>
                <a:ext uri="{FF2B5EF4-FFF2-40B4-BE49-F238E27FC236}">
                  <a16:creationId xmlns:a16="http://schemas.microsoft.com/office/drawing/2014/main" id="{4F82599A-0D26-4DD6-B3FB-6B74EC6C4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0023028" y="3739599"/>
              <a:ext cx="217336" cy="217336"/>
            </a:xfrm>
            <a:prstGeom prst="rect">
              <a:avLst/>
            </a:prstGeom>
          </p:spPr>
        </p:pic>
        <p:pic>
          <p:nvPicPr>
            <p:cNvPr id="83" name="Graphic 82" descr="Coins">
              <a:extLst>
                <a:ext uri="{FF2B5EF4-FFF2-40B4-BE49-F238E27FC236}">
                  <a16:creationId xmlns:a16="http://schemas.microsoft.com/office/drawing/2014/main" id="{F7F2E17C-D74D-4AFE-BB55-3E8CFB9CE4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0222985" y="3750791"/>
              <a:ext cx="222736" cy="222736"/>
            </a:xfrm>
            <a:prstGeom prst="rect">
              <a:avLst/>
            </a:prstGeom>
          </p:spPr>
        </p:pic>
        <p:pic>
          <p:nvPicPr>
            <p:cNvPr id="85" name="Graphic 84" descr="Add">
              <a:extLst>
                <a:ext uri="{FF2B5EF4-FFF2-40B4-BE49-F238E27FC236}">
                  <a16:creationId xmlns:a16="http://schemas.microsoft.com/office/drawing/2014/main" id="{F1ACF227-8856-4F04-91F6-8DC131515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0101454" y="3498339"/>
              <a:ext cx="255859" cy="255859"/>
            </a:xfrm>
            <a:prstGeom prst="rect">
              <a:avLst/>
            </a:prstGeom>
          </p:spPr>
        </p:pic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2A0A9090-C51A-490B-A15E-3357FDFBB2B3}"/>
              </a:ext>
            </a:extLst>
          </p:cNvPr>
          <p:cNvSpPr/>
          <p:nvPr/>
        </p:nvSpPr>
        <p:spPr>
          <a:xfrm>
            <a:off x="10479343" y="5898789"/>
            <a:ext cx="1134695" cy="3048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>
                <a:solidFill>
                  <a:schemeClr val="tx2">
                    <a:lumMod val="75000"/>
                  </a:schemeClr>
                </a:solidFill>
              </a:rPr>
              <a:t>Credibility </a:t>
            </a:r>
            <a:r>
              <a:rPr lang="en-US" sz="800">
                <a:solidFill>
                  <a:schemeClr val="tx2">
                    <a:lumMod val="75000"/>
                  </a:schemeClr>
                </a:solidFill>
              </a:rPr>
              <a:t>(Attestations/Protests)</a:t>
            </a:r>
          </a:p>
        </p:txBody>
      </p:sp>
      <p:sp>
        <p:nvSpPr>
          <p:cNvPr id="37" name="Rectangle: Folded Corner 36">
            <a:extLst>
              <a:ext uri="{FF2B5EF4-FFF2-40B4-BE49-F238E27FC236}">
                <a16:creationId xmlns:a16="http://schemas.microsoft.com/office/drawing/2014/main" id="{F76D3324-D582-4DA7-B081-74AE3D62198F}"/>
              </a:ext>
            </a:extLst>
          </p:cNvPr>
          <p:cNvSpPr/>
          <p:nvPr/>
        </p:nvSpPr>
        <p:spPr>
          <a:xfrm>
            <a:off x="7505067" y="3352603"/>
            <a:ext cx="1382804" cy="39422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chemeClr val="tx2">
                    <a:lumMod val="75000"/>
                  </a:schemeClr>
                </a:solidFill>
              </a:rPr>
              <a:t>Hash Function</a:t>
            </a:r>
            <a:endParaRPr lang="en-US" sz="1050" b="1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en-US" sz="600" b="1">
                <a:solidFill>
                  <a:schemeClr val="tx2">
                    <a:lumMod val="75000"/>
                  </a:schemeClr>
                </a:solidFill>
              </a:rPr>
              <a:t>7101349d46b60cccf75ed51cd2b496890d36d58b178ef50d0960fd748bd1ff99</a:t>
            </a:r>
          </a:p>
        </p:txBody>
      </p:sp>
      <p:sp>
        <p:nvSpPr>
          <p:cNvPr id="95" name="Rectangle: Folded Corner 94">
            <a:extLst>
              <a:ext uri="{FF2B5EF4-FFF2-40B4-BE49-F238E27FC236}">
                <a16:creationId xmlns:a16="http://schemas.microsoft.com/office/drawing/2014/main" id="{A2F74CEB-4CE3-447C-B658-826A32C1701C}"/>
              </a:ext>
            </a:extLst>
          </p:cNvPr>
          <p:cNvSpPr/>
          <p:nvPr/>
        </p:nvSpPr>
        <p:spPr>
          <a:xfrm>
            <a:off x="10386372" y="3351863"/>
            <a:ext cx="1411926" cy="394220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>
                <a:solidFill>
                  <a:schemeClr val="tx2">
                    <a:lumMod val="75000"/>
                  </a:schemeClr>
                </a:solidFill>
              </a:rPr>
              <a:t>Hash Function</a:t>
            </a:r>
            <a:endParaRPr lang="en-US" sz="1050" b="1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en-US" sz="600" b="1">
                <a:solidFill>
                  <a:schemeClr val="tx2">
                    <a:lumMod val="75000"/>
                  </a:schemeClr>
                </a:solidFill>
              </a:rPr>
              <a:t>4c4f701e82cab8dfdd989c04c2db2e43061fa161494ca45c356d9dd6b6883b59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D38A743-F281-4DDF-908B-182E4362ACEC}"/>
              </a:ext>
            </a:extLst>
          </p:cNvPr>
          <p:cNvGrpSpPr/>
          <p:nvPr/>
        </p:nvGrpSpPr>
        <p:grpSpPr>
          <a:xfrm>
            <a:off x="7615424" y="3794233"/>
            <a:ext cx="1134955" cy="2116371"/>
            <a:chOff x="7628993" y="3788097"/>
            <a:chExt cx="1134955" cy="211637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FD00AE7-952E-4788-881C-D4F37CD95EBC}"/>
                </a:ext>
              </a:extLst>
            </p:cNvPr>
            <p:cNvSpPr/>
            <p:nvPr/>
          </p:nvSpPr>
          <p:spPr>
            <a:xfrm>
              <a:off x="7629253" y="3788097"/>
              <a:ext cx="1134695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2">
                      <a:lumMod val="75000"/>
                    </a:schemeClr>
                  </a:solidFill>
                </a:rPr>
                <a:t>Spender (Wallet B)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73DA29FB-C7C2-495F-9476-6A803A8CBD6C}"/>
                </a:ext>
              </a:extLst>
            </p:cNvPr>
            <p:cNvSpPr/>
            <p:nvPr/>
          </p:nvSpPr>
          <p:spPr>
            <a:xfrm>
              <a:off x="7629253" y="4387876"/>
              <a:ext cx="1134695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800">
                  <a:solidFill>
                    <a:srgbClr val="3F3F3F">
                      <a:lumMod val="75000"/>
                    </a:srgbClr>
                  </a:solidFill>
                </a:rPr>
                <a:t>Location (receipt OCR scan)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7A39B794-88DC-49C2-B070-B7B62D7034A2}"/>
                </a:ext>
              </a:extLst>
            </p:cNvPr>
            <p:cNvSpPr/>
            <p:nvPr/>
          </p:nvSpPr>
          <p:spPr>
            <a:xfrm>
              <a:off x="7629253" y="4690093"/>
              <a:ext cx="1134435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800">
                  <a:solidFill>
                    <a:srgbClr val="3F3F3F">
                      <a:lumMod val="75000"/>
                    </a:srgbClr>
                  </a:solidFill>
                </a:rPr>
                <a:t>Date &amp; Time (receipt OCR scan)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2F570E4-03FB-4ACC-B26B-9A2609DDBF50}"/>
                </a:ext>
              </a:extLst>
            </p:cNvPr>
            <p:cNvSpPr/>
            <p:nvPr/>
          </p:nvSpPr>
          <p:spPr>
            <a:xfrm>
              <a:off x="7629253" y="4994893"/>
              <a:ext cx="1134435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800">
                  <a:solidFill>
                    <a:srgbClr val="3F3F3F">
                      <a:lumMod val="75000"/>
                    </a:srgbClr>
                  </a:solidFill>
                </a:rPr>
                <a:t>Expense Amount (manual entry or OCR)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8F07C8B-717E-4DC3-8436-4596821ECA0F}"/>
                </a:ext>
              </a:extLst>
            </p:cNvPr>
            <p:cNvSpPr/>
            <p:nvPr/>
          </p:nvSpPr>
          <p:spPr>
            <a:xfrm>
              <a:off x="7629253" y="5294868"/>
              <a:ext cx="1134435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800">
                  <a:solidFill>
                    <a:srgbClr val="3F3F3F">
                      <a:lumMod val="75000"/>
                    </a:srgbClr>
                  </a:solidFill>
                </a:rPr>
                <a:t>Location (receipt image metadata)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CC35105-100F-40DD-83A2-851A7D0EB44F}"/>
                </a:ext>
              </a:extLst>
            </p:cNvPr>
            <p:cNvSpPr/>
            <p:nvPr/>
          </p:nvSpPr>
          <p:spPr>
            <a:xfrm>
              <a:off x="7629252" y="5599668"/>
              <a:ext cx="1134435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800">
                  <a:solidFill>
                    <a:srgbClr val="3F3F3F">
                      <a:lumMod val="75000"/>
                    </a:srgbClr>
                  </a:solidFill>
                </a:rPr>
                <a:t>Date &amp; Time (receipt image metadata)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20E9892-D89F-4FE6-B45D-DB285CE49449}"/>
                </a:ext>
              </a:extLst>
            </p:cNvPr>
            <p:cNvSpPr/>
            <p:nvPr/>
          </p:nvSpPr>
          <p:spPr>
            <a:xfrm>
              <a:off x="7628993" y="4088865"/>
              <a:ext cx="1134695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2">
                      <a:lumMod val="75000"/>
                    </a:schemeClr>
                  </a:solidFill>
                </a:rPr>
                <a:t>Reimbursing Party (Wallet A)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E4D06F0A-18C9-46B7-9444-65CB377B71CF}"/>
              </a:ext>
            </a:extLst>
          </p:cNvPr>
          <p:cNvGrpSpPr/>
          <p:nvPr/>
        </p:nvGrpSpPr>
        <p:grpSpPr>
          <a:xfrm>
            <a:off x="10479343" y="3782418"/>
            <a:ext cx="1134955" cy="2116371"/>
            <a:chOff x="7628993" y="3788097"/>
            <a:chExt cx="1134955" cy="2116371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16013389-4034-4F8C-8F54-4C07441D819E}"/>
                </a:ext>
              </a:extLst>
            </p:cNvPr>
            <p:cNvSpPr/>
            <p:nvPr/>
          </p:nvSpPr>
          <p:spPr>
            <a:xfrm>
              <a:off x="7629253" y="3788097"/>
              <a:ext cx="1134695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2">
                      <a:lumMod val="75000"/>
                    </a:schemeClr>
                  </a:solidFill>
                </a:rPr>
                <a:t>Spender (Wallet B)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CB11AD4-5C5C-446D-B036-45C7FB93B635}"/>
                </a:ext>
              </a:extLst>
            </p:cNvPr>
            <p:cNvSpPr/>
            <p:nvPr/>
          </p:nvSpPr>
          <p:spPr>
            <a:xfrm>
              <a:off x="7629253" y="4387876"/>
              <a:ext cx="1134695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800">
                  <a:solidFill>
                    <a:srgbClr val="3F3F3F">
                      <a:lumMod val="75000"/>
                    </a:srgbClr>
                  </a:solidFill>
                </a:rPr>
                <a:t>Location (receipt OCR scan)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972FD88-E4C6-42A1-8CF6-7284265C1088}"/>
                </a:ext>
              </a:extLst>
            </p:cNvPr>
            <p:cNvSpPr/>
            <p:nvPr/>
          </p:nvSpPr>
          <p:spPr>
            <a:xfrm>
              <a:off x="7629253" y="4690093"/>
              <a:ext cx="1134435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800">
                  <a:solidFill>
                    <a:srgbClr val="3F3F3F">
                      <a:lumMod val="75000"/>
                    </a:srgbClr>
                  </a:solidFill>
                </a:rPr>
                <a:t>Date &amp; Time (receipt OCR scan)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49FBB5A1-233D-456C-8568-D40B25FEDFA4}"/>
                </a:ext>
              </a:extLst>
            </p:cNvPr>
            <p:cNvSpPr/>
            <p:nvPr/>
          </p:nvSpPr>
          <p:spPr>
            <a:xfrm>
              <a:off x="7629253" y="4994893"/>
              <a:ext cx="1134435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800">
                  <a:solidFill>
                    <a:srgbClr val="3F3F3F">
                      <a:lumMod val="75000"/>
                    </a:srgbClr>
                  </a:solidFill>
                </a:rPr>
                <a:t>Expense Amount (manual entry or OCR)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B128C7A-BB59-46ED-85DA-BB860BA7B9EE}"/>
                </a:ext>
              </a:extLst>
            </p:cNvPr>
            <p:cNvSpPr/>
            <p:nvPr/>
          </p:nvSpPr>
          <p:spPr>
            <a:xfrm>
              <a:off x="7629253" y="5294868"/>
              <a:ext cx="1134435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800">
                  <a:solidFill>
                    <a:srgbClr val="3F3F3F">
                      <a:lumMod val="75000"/>
                    </a:srgbClr>
                  </a:solidFill>
                </a:rPr>
                <a:t>Location (receipt image metadata)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07DAA00-ACE9-40C0-AD07-89DFB3F4B3A0}"/>
                </a:ext>
              </a:extLst>
            </p:cNvPr>
            <p:cNvSpPr/>
            <p:nvPr/>
          </p:nvSpPr>
          <p:spPr>
            <a:xfrm>
              <a:off x="7629252" y="5599668"/>
              <a:ext cx="1134435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800">
                  <a:solidFill>
                    <a:srgbClr val="3F3F3F">
                      <a:lumMod val="75000"/>
                    </a:srgbClr>
                  </a:solidFill>
                </a:rPr>
                <a:t>Date &amp; Time (receipt image metadata)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8051E1DC-5CC4-4852-99EC-D07076364A83}"/>
                </a:ext>
              </a:extLst>
            </p:cNvPr>
            <p:cNvSpPr/>
            <p:nvPr/>
          </p:nvSpPr>
          <p:spPr>
            <a:xfrm>
              <a:off x="7628993" y="4088865"/>
              <a:ext cx="1134695" cy="30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2">
                      <a:lumMod val="75000"/>
                    </a:schemeClr>
                  </a:solidFill>
                </a:rPr>
                <a:t>Reimbursing Party (Wallet A)</a:t>
              </a:r>
            </a:p>
          </p:txBody>
        </p: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07ED3ADD-835D-4643-917D-82822FB31CD0}"/>
              </a:ext>
            </a:extLst>
          </p:cNvPr>
          <p:cNvCxnSpPr>
            <a:cxnSpLocks/>
            <a:stCxn id="104" idx="1"/>
            <a:endCxn id="23" idx="3"/>
          </p:cNvCxnSpPr>
          <p:nvPr/>
        </p:nvCxnSpPr>
        <p:spPr>
          <a:xfrm flipH="1" flipV="1">
            <a:off x="8750379" y="3946633"/>
            <a:ext cx="1728964" cy="288953"/>
          </a:xfrm>
          <a:prstGeom prst="straightConnector1">
            <a:avLst/>
          </a:prstGeom>
          <a:ln w="28575">
            <a:solidFill>
              <a:srgbClr val="60C44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Graphic 105" descr="Coins">
            <a:extLst>
              <a:ext uri="{FF2B5EF4-FFF2-40B4-BE49-F238E27FC236}">
                <a16:creationId xmlns:a16="http://schemas.microsoft.com/office/drawing/2014/main" id="{DECEC014-53F1-4181-B539-314330B768BA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503493" y="3878102"/>
            <a:ext cx="222736" cy="222736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37B0F27-6054-469C-9031-150F027F4F2C}"/>
              </a:ext>
            </a:extLst>
          </p:cNvPr>
          <p:cNvCxnSpPr>
            <a:stCxn id="89" idx="3"/>
          </p:cNvCxnSpPr>
          <p:nvPr/>
        </p:nvCxnSpPr>
        <p:spPr>
          <a:xfrm>
            <a:off x="11614038" y="6051189"/>
            <a:ext cx="3726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AC801D2-5AEA-4247-83A5-4D7CCB3BACE1}"/>
              </a:ext>
            </a:extLst>
          </p:cNvPr>
          <p:cNvCxnSpPr>
            <a:cxnSpLocks/>
          </p:cNvCxnSpPr>
          <p:nvPr/>
        </p:nvCxnSpPr>
        <p:spPr>
          <a:xfrm flipV="1">
            <a:off x="11986727" y="1109196"/>
            <a:ext cx="0" cy="4941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A16F5CB-DFFC-4821-8F41-E8BF87204472}"/>
              </a:ext>
            </a:extLst>
          </p:cNvPr>
          <p:cNvCxnSpPr>
            <a:cxnSpLocks/>
          </p:cNvCxnSpPr>
          <p:nvPr/>
        </p:nvCxnSpPr>
        <p:spPr>
          <a:xfrm flipH="1">
            <a:off x="5369513" y="1109196"/>
            <a:ext cx="66172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03C0C44-235D-474D-859A-EB5570CD945D}"/>
              </a:ext>
            </a:extLst>
          </p:cNvPr>
          <p:cNvCxnSpPr/>
          <p:nvPr/>
        </p:nvCxnSpPr>
        <p:spPr>
          <a:xfrm>
            <a:off x="5369513" y="1109196"/>
            <a:ext cx="0" cy="149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D2E5D9D-64C4-4BC6-BB8D-FA0B4708903F}"/>
              </a:ext>
            </a:extLst>
          </p:cNvPr>
          <p:cNvSpPr/>
          <p:nvPr/>
        </p:nvSpPr>
        <p:spPr>
          <a:xfrm>
            <a:off x="8967667" y="5824074"/>
            <a:ext cx="16871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800" b="1">
                <a:solidFill>
                  <a:schemeClr val="bg2">
                    <a:lumMod val="50000"/>
                  </a:schemeClr>
                </a:solidFill>
              </a:rPr>
              <a:t>if (Credibility &lt; threshold);</a:t>
            </a:r>
          </a:p>
          <a:p>
            <a:pPr lvl="0"/>
            <a:r>
              <a:rPr lang="en-US" sz="800" b="1">
                <a:solidFill>
                  <a:schemeClr val="bg2">
                    <a:lumMod val="50000"/>
                  </a:schemeClr>
                </a:solidFill>
              </a:rPr>
              <a:t>then (reject approval request);</a:t>
            </a:r>
          </a:p>
          <a:p>
            <a:pPr lvl="0"/>
            <a:r>
              <a:rPr lang="en-US" sz="800" b="1">
                <a:solidFill>
                  <a:schemeClr val="bg2">
                    <a:lumMod val="50000"/>
                  </a:schemeClr>
                </a:solidFill>
              </a:rPr>
              <a:t>and (return request to spender);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F9EBE16-AC1E-7D4B-A189-5C9246C59463}"/>
              </a:ext>
            </a:extLst>
          </p:cNvPr>
          <p:cNvSpPr/>
          <p:nvPr/>
        </p:nvSpPr>
        <p:spPr>
          <a:xfrm>
            <a:off x="5068345" y="-556"/>
            <a:ext cx="1472757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Go To Market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2658B26-DFF4-0C43-9913-E18C33094429}"/>
              </a:ext>
            </a:extLst>
          </p:cNvPr>
          <p:cNvSpPr/>
          <p:nvPr/>
        </p:nvSpPr>
        <p:spPr>
          <a:xfrm>
            <a:off x="6541102" y="-596"/>
            <a:ext cx="1472756" cy="4995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808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1DCD2E"/>
                </a:solidFill>
              </a:rPr>
              <a:t>Competition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FC8EDC2-5453-5141-90A9-F3CD921B70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CAEE417-E275-F042-BEB6-B71E482A0FA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42184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">
  <a:themeElements>
    <a:clrScheme name="Custom 5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005390"/>
      </a:accent1>
      <a:accent2>
        <a:srgbClr val="40AFFF"/>
      </a:accent2>
      <a:accent3>
        <a:srgbClr val="7030A0"/>
      </a:accent3>
      <a:accent4>
        <a:srgbClr val="E87424"/>
      </a:accent4>
      <a:accent5>
        <a:srgbClr val="BF9000"/>
      </a:accent5>
      <a:accent6>
        <a:srgbClr val="005718"/>
      </a:accent6>
      <a:hlink>
        <a:srgbClr val="029B2D"/>
      </a:hlink>
      <a:folHlink>
        <a:srgbClr val="029B2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"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sign" id="{B0E76F55-49FF-4BAD-AD77-4B63DA9DBA10}" vid="{FC9728C8-9898-4CE1-9CD5-BA3C933345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</TotalTime>
  <Words>4342</Words>
  <Application>Microsoft Office PowerPoint</Application>
  <PresentationFormat>Widescreen</PresentationFormat>
  <Paragraphs>899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Yu Gothic UI Light</vt:lpstr>
      <vt:lpstr>Yu Gothic UI Semibold</vt:lpstr>
      <vt:lpstr>Yu Gothic UI Semilight</vt:lpstr>
      <vt:lpstr>Arial</vt:lpstr>
      <vt:lpstr>Calibri</vt:lpstr>
      <vt:lpstr>Calibri Light</vt:lpstr>
      <vt:lpstr>Corbel</vt:lpstr>
      <vt:lpstr>Tahoma</vt:lpstr>
      <vt:lpstr>Times New Roman</vt:lpstr>
      <vt:lpstr>Wingdings</vt:lpstr>
      <vt:lpstr>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 S</dc:creator>
  <cp:lastModifiedBy>Phillip Gerard BONARIGO</cp:lastModifiedBy>
  <cp:revision>3</cp:revision>
  <dcterms:created xsi:type="dcterms:W3CDTF">2018-09-30T18:21:33Z</dcterms:created>
  <dcterms:modified xsi:type="dcterms:W3CDTF">2019-09-03T08:05:09Z</dcterms:modified>
</cp:coreProperties>
</file>